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3" r:id="rId2"/>
    <p:sldId id="289" r:id="rId3"/>
    <p:sldId id="297" r:id="rId4"/>
    <p:sldId id="298" r:id="rId5"/>
    <p:sldId id="299" r:id="rId6"/>
    <p:sldId id="292" r:id="rId7"/>
    <p:sldId id="300" r:id="rId8"/>
    <p:sldId id="259" r:id="rId9"/>
    <p:sldId id="271" r:id="rId10"/>
    <p:sldId id="275" r:id="rId11"/>
    <p:sldId id="277" r:id="rId12"/>
    <p:sldId id="273" r:id="rId13"/>
    <p:sldId id="274" r:id="rId14"/>
    <p:sldId id="278" r:id="rId15"/>
    <p:sldId id="285" r:id="rId16"/>
    <p:sldId id="286" r:id="rId17"/>
    <p:sldId id="287" r:id="rId18"/>
    <p:sldId id="288" r:id="rId19"/>
    <p:sldId id="281" r:id="rId20"/>
    <p:sldId id="282" r:id="rId21"/>
    <p:sldId id="283" r:id="rId22"/>
    <p:sldId id="284" r:id="rId23"/>
    <p:sldId id="290" r:id="rId24"/>
    <p:sldId id="291" r:id="rId25"/>
    <p:sldId id="295" r:id="rId26"/>
    <p:sldId id="296" r:id="rId27"/>
    <p:sldId id="294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ata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96C0"/>
    <a:srgbClr val="7E0C6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36" y="5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83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3900F-79F8-42A1-AF18-D0E2425D5AD6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C1675-5D94-4E45-817B-F7633A64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43EB4-D3DE-4287-9FF9-D8001A684A08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918FE-FB4D-4627-85E1-CB8BE35144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该部分节点与搜索节点联系紧密，适合作为相关节点进行推荐。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 err="1"/>
              <a:t>Pagerank</a:t>
            </a:r>
            <a:r>
              <a:rPr lang="en-US" altLang="zh-CN" dirty="0"/>
              <a:t> </a:t>
            </a:r>
            <a:r>
              <a:rPr lang="zh-CN" altLang="en-US" dirty="0"/>
              <a:t>可以估算任何网络中节点的重要性，是为谷歌提供长期支持的页面排序算法。</a:t>
            </a:r>
            <a:endParaRPr lang="en-US" altLang="zh-CN" dirty="0"/>
          </a:p>
          <a:p>
            <a:r>
              <a:rPr lang="zh-CN" altLang="en-US" dirty="0"/>
              <a:t>具有较高介数中心性的节点被认为是信息的传递者，移除任意高介数中心性的节点将会撕裂网络。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918FE-FB4D-4627-85E1-CB8BE351445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r="1040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0" y="6208712"/>
            <a:ext cx="12192000" cy="0"/>
          </a:xfrm>
          <a:prstGeom prst="line">
            <a:avLst/>
          </a:prstGeom>
          <a:ln w="28575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" y="6356350"/>
            <a:ext cx="1038225" cy="36737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18556" y="386404"/>
            <a:ext cx="399659" cy="350710"/>
          </a:xfrm>
          <a:prstGeom prst="rect">
            <a:avLst/>
          </a:prstGeom>
          <a:gradFill>
            <a:gsLst>
              <a:gs pos="41000">
                <a:srgbClr val="7E0C6E"/>
              </a:gs>
              <a:gs pos="100000">
                <a:srgbClr val="7E0C6E">
                  <a:alpha val="100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547991" y="557926"/>
            <a:ext cx="9644009" cy="0"/>
          </a:xfrm>
          <a:prstGeom prst="line">
            <a:avLst/>
          </a:prstGeom>
          <a:ln w="28575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24.png"/><Relationship Id="rId5" Type="http://schemas.openxmlformats.org/officeDocument/2006/relationships/tags" Target="../tags/tag46.xml"/><Relationship Id="rId10" Type="http://schemas.openxmlformats.org/officeDocument/2006/relationships/image" Target="../media/image23.png"/><Relationship Id="rId4" Type="http://schemas.openxmlformats.org/officeDocument/2006/relationships/tags" Target="../tags/tag45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28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27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26.png"/><Relationship Id="rId5" Type="http://schemas.openxmlformats.org/officeDocument/2006/relationships/tags" Target="../tags/tag53.xml"/><Relationship Id="rId10" Type="http://schemas.openxmlformats.org/officeDocument/2006/relationships/image" Target="../media/image25.png"/><Relationship Id="rId4" Type="http://schemas.openxmlformats.org/officeDocument/2006/relationships/tags" Target="../tags/tag52.xml"/><Relationship Id="rId9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image" Target="../media/image31.png"/><Relationship Id="rId2" Type="http://schemas.openxmlformats.org/officeDocument/2006/relationships/tags" Target="../tags/tag58.xml"/><Relationship Id="rId16" Type="http://schemas.openxmlformats.org/officeDocument/2006/relationships/image" Target="../media/image3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image" Target="../media/image29.png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microsoft.com/office/2007/relationships/hdphoto" Target="../media/hdphoto2.wdp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image" Target="../media/image34.png"/><Relationship Id="rId2" Type="http://schemas.openxmlformats.org/officeDocument/2006/relationships/tags" Target="../tags/tag71.xml"/><Relationship Id="rId16" Type="http://schemas.openxmlformats.org/officeDocument/2006/relationships/image" Target="../media/image33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image" Target="../media/image32.png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13" Type="http://schemas.openxmlformats.org/officeDocument/2006/relationships/image" Target="../media/image36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image" Target="../media/image35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87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41.png"/><Relationship Id="rId5" Type="http://schemas.openxmlformats.org/officeDocument/2006/relationships/tags" Target="../tags/tag103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102.xml"/><Relationship Id="rId9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.svg"/><Relationship Id="rId17" Type="http://schemas.openxmlformats.org/officeDocument/2006/relationships/image" Target="../media/image12.jpeg"/><Relationship Id="rId2" Type="http://schemas.openxmlformats.org/officeDocument/2006/relationships/tags" Target="../tags/tag3.xml"/><Relationship Id="rId16" Type="http://schemas.openxmlformats.org/officeDocument/2006/relationships/image" Target="../media/image11.sv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png"/><Relationship Id="rId5" Type="http://schemas.openxmlformats.org/officeDocument/2006/relationships/tags" Target="../tags/tag6.xml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19" Type="http://schemas.openxmlformats.org/officeDocument/2006/relationships/image" Target="../media/image14.png"/><Relationship Id="rId4" Type="http://schemas.openxmlformats.org/officeDocument/2006/relationships/tags" Target="../tags/tag5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image" Target="../media/image42.pn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3.xml"/><Relationship Id="rId5" Type="http://schemas.openxmlformats.org/officeDocument/2006/relationships/image" Target="../media/image43.png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tags" Target="../tags/tag136.xml"/><Relationship Id="rId18" Type="http://schemas.openxmlformats.org/officeDocument/2006/relationships/tags" Target="../tags/tag141.xml"/><Relationship Id="rId26" Type="http://schemas.openxmlformats.org/officeDocument/2006/relationships/image" Target="../media/image7.svg"/><Relationship Id="rId3" Type="http://schemas.openxmlformats.org/officeDocument/2006/relationships/tags" Target="../tags/tag126.xml"/><Relationship Id="rId21" Type="http://schemas.openxmlformats.org/officeDocument/2006/relationships/tags" Target="../tags/tag144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17" Type="http://schemas.openxmlformats.org/officeDocument/2006/relationships/tags" Target="../tags/tag140.xml"/><Relationship Id="rId25" Type="http://schemas.openxmlformats.org/officeDocument/2006/relationships/image" Target="../media/image6.png"/><Relationship Id="rId2" Type="http://schemas.openxmlformats.org/officeDocument/2006/relationships/tags" Target="../tags/tag125.xml"/><Relationship Id="rId16" Type="http://schemas.openxmlformats.org/officeDocument/2006/relationships/tags" Target="../tags/tag139.xml"/><Relationship Id="rId20" Type="http://schemas.openxmlformats.org/officeDocument/2006/relationships/tags" Target="../tags/tag143.xml"/><Relationship Id="rId29" Type="http://schemas.openxmlformats.org/officeDocument/2006/relationships/image" Target="../media/image44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24" Type="http://schemas.openxmlformats.org/officeDocument/2006/relationships/image" Target="../media/image20.svg"/><Relationship Id="rId5" Type="http://schemas.openxmlformats.org/officeDocument/2006/relationships/tags" Target="../tags/tag128.xml"/><Relationship Id="rId15" Type="http://schemas.openxmlformats.org/officeDocument/2006/relationships/tags" Target="../tags/tag138.xml"/><Relationship Id="rId23" Type="http://schemas.openxmlformats.org/officeDocument/2006/relationships/image" Target="../media/image19.png"/><Relationship Id="rId28" Type="http://schemas.openxmlformats.org/officeDocument/2006/relationships/image" Target="../media/image9.svg"/><Relationship Id="rId10" Type="http://schemas.openxmlformats.org/officeDocument/2006/relationships/tags" Target="../tags/tag133.xml"/><Relationship Id="rId19" Type="http://schemas.openxmlformats.org/officeDocument/2006/relationships/tags" Target="../tags/tag142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tags" Target="../tags/tag137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tags" Target="../tags/tag162.xml"/><Relationship Id="rId26" Type="http://schemas.openxmlformats.org/officeDocument/2006/relationships/tags" Target="../tags/tag170.xml"/><Relationship Id="rId3" Type="http://schemas.openxmlformats.org/officeDocument/2006/relationships/tags" Target="../tags/tag147.xml"/><Relationship Id="rId21" Type="http://schemas.openxmlformats.org/officeDocument/2006/relationships/tags" Target="../tags/tag165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5" Type="http://schemas.openxmlformats.org/officeDocument/2006/relationships/tags" Target="../tags/tag169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0" Type="http://schemas.openxmlformats.org/officeDocument/2006/relationships/tags" Target="../tags/tag164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24" Type="http://schemas.openxmlformats.org/officeDocument/2006/relationships/tags" Target="../tags/tag168.xml"/><Relationship Id="rId32" Type="http://schemas.openxmlformats.org/officeDocument/2006/relationships/image" Target="../media/image11.svg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23" Type="http://schemas.openxmlformats.org/officeDocument/2006/relationships/tags" Target="../tags/tag167.xml"/><Relationship Id="rId28" Type="http://schemas.openxmlformats.org/officeDocument/2006/relationships/tags" Target="../tags/tag172.xml"/><Relationship Id="rId10" Type="http://schemas.openxmlformats.org/officeDocument/2006/relationships/tags" Target="../tags/tag154.xml"/><Relationship Id="rId19" Type="http://schemas.openxmlformats.org/officeDocument/2006/relationships/tags" Target="../tags/tag163.xml"/><Relationship Id="rId31" Type="http://schemas.openxmlformats.org/officeDocument/2006/relationships/image" Target="../media/image10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tags" Target="../tags/tag166.xml"/><Relationship Id="rId27" Type="http://schemas.openxmlformats.org/officeDocument/2006/relationships/tags" Target="../tags/tag171.xml"/><Relationship Id="rId30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image" Target="../media/image48.png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12" Type="http://schemas.openxmlformats.org/officeDocument/2006/relationships/image" Target="../media/image47.pn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image" Target="../media/image46.png"/><Relationship Id="rId5" Type="http://schemas.openxmlformats.org/officeDocument/2006/relationships/tags" Target="../tags/tag177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3" Type="http://schemas.openxmlformats.org/officeDocument/2006/relationships/tags" Target="../tags/tag185.xml"/><Relationship Id="rId21" Type="http://schemas.openxmlformats.org/officeDocument/2006/relationships/image" Target="../media/image20.svg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0" Type="http://schemas.openxmlformats.org/officeDocument/2006/relationships/image" Target="../media/image19.pn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10" Type="http://schemas.openxmlformats.org/officeDocument/2006/relationships/tags" Target="../tags/tag192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microsoft.com/office/2007/relationships/hdphoto" Target="../media/hdphoto1.wdp"/><Relationship Id="rId5" Type="http://schemas.openxmlformats.org/officeDocument/2006/relationships/tags" Target="../tags/tag12.xml"/><Relationship Id="rId10" Type="http://schemas.openxmlformats.org/officeDocument/2006/relationships/image" Target="../media/image15.png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6.png"/><Relationship Id="rId5" Type="http://schemas.openxmlformats.org/officeDocument/2006/relationships/tags" Target="../tags/tag20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17.png"/><Relationship Id="rId5" Type="http://schemas.openxmlformats.org/officeDocument/2006/relationships/tags" Target="../tags/tag29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10" Type="http://schemas.openxmlformats.org/officeDocument/2006/relationships/image" Target="../media/image21.png"/><Relationship Id="rId4" Type="http://schemas.openxmlformats.org/officeDocument/2006/relationships/tags" Target="../tags/tag37.xml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r="1040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62000"/>
                </a:schemeClr>
              </a:gs>
              <a:gs pos="78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092860" y="2122651"/>
            <a:ext cx="8213190" cy="2835179"/>
            <a:chOff x="1915060" y="2496949"/>
            <a:chExt cx="8213190" cy="2835179"/>
          </a:xfrm>
        </p:grpSpPr>
        <p:sp>
          <p:nvSpPr>
            <p:cNvPr id="14" name="文本框 13"/>
            <p:cNvSpPr txBox="1"/>
            <p:nvPr/>
          </p:nvSpPr>
          <p:spPr>
            <a:xfrm>
              <a:off x="1915060" y="2496949"/>
              <a:ext cx="800628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7E0C6E"/>
                  </a:solidFill>
                  <a:latin typeface="+mj-ea"/>
                  <a:ea typeface="+mj-ea"/>
                </a:rPr>
                <a:t>哈利波特知识图谱智能查询网站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121970" y="4810158"/>
              <a:ext cx="80062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7E0C6E"/>
                  </a:solidFill>
                  <a:latin typeface="+mj-ea"/>
                  <a:ea typeface="+mj-ea"/>
                </a:rPr>
                <a:t>答辩人：十四组全体成员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3231644" y="4029788"/>
            <a:ext cx="5346700" cy="45719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253998" y="2048465"/>
            <a:ext cx="5346700" cy="45719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60" y="892015"/>
            <a:ext cx="2202280" cy="77926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994860" y="6160712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7E0C6E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允公允能 日新月异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8215" y="361704"/>
            <a:ext cx="19270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2.1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实体获取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10540" y="1734675"/>
            <a:ext cx="6282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南开大学（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Nankai University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），简称“南开”，由中华人民共和国教育部直属，中央直管副部级建制，位列国家首批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211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工程、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985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工程、世界一流大学和一流学科建设高校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698500" y="975995"/>
            <a:ext cx="189230" cy="712470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81209" y="1078774"/>
            <a:ext cx="919400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预设定种子爬取更多的类型中的实体</a:t>
            </a: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44165" y="1734820"/>
            <a:ext cx="7862570" cy="16071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26080" y="3505835"/>
            <a:ext cx="4453255" cy="2419985"/>
          </a:xfrm>
          <a:prstGeom prst="rect">
            <a:avLst/>
          </a:prstGeom>
        </p:spPr>
      </p:pic>
      <p:sp>
        <p:nvSpPr>
          <p:cNvPr id="9" name="矩形: 圆角 10"/>
          <p:cNvSpPr/>
          <p:nvPr>
            <p:custDataLst>
              <p:tags r:id="rId5"/>
            </p:custDataLst>
          </p:nvPr>
        </p:nvSpPr>
        <p:spPr>
          <a:xfrm>
            <a:off x="7713345" y="3512185"/>
            <a:ext cx="2945765" cy="2355215"/>
          </a:xfrm>
          <a:prstGeom prst="roundRect">
            <a:avLst/>
          </a:prstGeom>
          <a:solidFill>
            <a:srgbClr val="EEE8E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865110" y="4036695"/>
            <a:ext cx="2642235" cy="147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>
                <a:latin typeface="+mj-ea"/>
                <a:ea typeface="+mj-ea"/>
                <a:cs typeface="+mj-ea"/>
              </a:rPr>
              <a:t>每次爬取一个</a:t>
            </a:r>
            <a:r>
              <a:rPr lang="en-US" altLang="zh-CN" b="1">
                <a:latin typeface="+mj-ea"/>
                <a:ea typeface="+mj-ea"/>
                <a:cs typeface="+mj-ea"/>
              </a:rPr>
              <a:t>Category</a:t>
            </a:r>
          </a:p>
          <a:p>
            <a:r>
              <a:rPr lang="zh-CN" altLang="en-US" b="1">
                <a:latin typeface="+mj-ea"/>
                <a:ea typeface="+mj-ea"/>
                <a:cs typeface="+mj-ea"/>
              </a:rPr>
              <a:t>页面可以得到该类别中的实体和其它相关类别名称。</a:t>
            </a:r>
          </a:p>
        </p:txBody>
      </p:sp>
      <p:pic>
        <p:nvPicPr>
          <p:cNvPr id="82" name="图片 81" descr="图片包含 人, 户外, 年轻, 男人&#10;&#10;描述已自动生成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871980"/>
            <a:ext cx="2374900" cy="4053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07578" y="5077838"/>
            <a:ext cx="10709971" cy="995647"/>
          </a:xfrm>
          <a:prstGeom prst="rect">
            <a:avLst/>
          </a:prstGeom>
          <a:solidFill>
            <a:srgbClr val="7E0C6E">
              <a:alpha val="4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215" y="361704"/>
            <a:ext cx="19270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2.2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获取三元组</a:t>
            </a:r>
          </a:p>
        </p:txBody>
      </p:sp>
      <p:sp>
        <p:nvSpPr>
          <p:cNvPr id="11" name="矩形 10"/>
          <p:cNvSpPr/>
          <p:nvPr/>
        </p:nvSpPr>
        <p:spPr>
          <a:xfrm>
            <a:off x="807720" y="1568450"/>
            <a:ext cx="6546215" cy="2245360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8720" y="1674495"/>
            <a:ext cx="5872480" cy="1333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b="1" dirty="0">
                <a:solidFill>
                  <a:schemeClr val="bg1"/>
                </a:solidFill>
                <a:latin typeface="+mn-ea"/>
              </a:rPr>
              <a:t>页面特点：</a:t>
            </a:r>
          </a:p>
          <a:p>
            <a:pPr algn="just"/>
            <a:endParaRPr lang="zh-CN" b="1" dirty="0">
              <a:solidFill>
                <a:schemeClr val="bg1"/>
              </a:solidFill>
              <a:latin typeface="+mn-ea"/>
            </a:endParaRPr>
          </a:p>
          <a:p>
            <a:pPr algn="just"/>
            <a:r>
              <a:rPr lang="en-US" altLang="zh-CN" b="1" dirty="0">
                <a:solidFill>
                  <a:schemeClr val="bg1"/>
                </a:solidFill>
                <a:latin typeface="+mn-ea"/>
              </a:rPr>
              <a:t>·链接为https://harrypotter.fandom.com/zh/wiki/* 的形式，* 表示要查取的实体名称。</a:t>
            </a:r>
          </a:p>
          <a:p>
            <a:pPr algn="just"/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algn="just"/>
            <a:endParaRPr 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903845" y="1114425"/>
            <a:ext cx="2856865" cy="4573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rcRect t="1863"/>
          <a:stretch>
            <a:fillRect/>
          </a:stretch>
        </p:blipFill>
        <p:spPr>
          <a:xfrm>
            <a:off x="4657725" y="4073525"/>
            <a:ext cx="2449195" cy="1614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506220" y="4079240"/>
            <a:ext cx="2354580" cy="16090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00505" y="4085590"/>
            <a:ext cx="2374900" cy="1631950"/>
          </a:xfrm>
          <a:prstGeom prst="rect">
            <a:avLst/>
          </a:prstGeom>
          <a:noFill/>
          <a:ln w="38100">
            <a:solidFill>
              <a:srgbClr val="7E0C6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4643755" y="4079240"/>
            <a:ext cx="2480310" cy="1631950"/>
          </a:xfrm>
          <a:prstGeom prst="rect">
            <a:avLst/>
          </a:prstGeom>
          <a:noFill/>
          <a:ln w="38100">
            <a:solidFill>
              <a:srgbClr val="7E0C6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892415" y="1114425"/>
            <a:ext cx="2888615" cy="4603115"/>
          </a:xfrm>
          <a:prstGeom prst="rect">
            <a:avLst/>
          </a:prstGeom>
          <a:noFill/>
          <a:ln w="38100">
            <a:solidFill>
              <a:srgbClr val="7E0C6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48970" y="916305"/>
            <a:ext cx="6820535" cy="43370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840105" y="863600"/>
            <a:ext cx="5600065" cy="527685"/>
          </a:xfrm>
          <a:prstGeom prst="rect">
            <a:avLst/>
          </a:prstGeom>
          <a:noFill/>
          <a:ln w="38100">
            <a:solidFill>
              <a:srgbClr val="7E0C6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1188720" y="1619250"/>
            <a:ext cx="5872480" cy="1333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algn="just"/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algn="just"/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algn="just"/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algn="just"/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algn="just"/>
            <a:r>
              <a:rPr lang="en-US" altLang="zh-CN" b="1" dirty="0">
                <a:solidFill>
                  <a:schemeClr val="bg1"/>
                </a:solidFill>
                <a:latin typeface="+mn-ea"/>
              </a:rPr>
              <a:t>·主要关系数据以由此的知识卡片形式给出。</a:t>
            </a:r>
          </a:p>
          <a:p>
            <a:pPr algn="just"/>
            <a:endParaRPr 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0765" y="361704"/>
            <a:ext cx="19270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2.2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数据清洗</a:t>
            </a:r>
          </a:p>
        </p:txBody>
      </p:sp>
      <p:sp>
        <p:nvSpPr>
          <p:cNvPr id="12" name="矩形 11"/>
          <p:cNvSpPr/>
          <p:nvPr/>
        </p:nvSpPr>
        <p:spPr>
          <a:xfrm>
            <a:off x="1531620" y="1054100"/>
            <a:ext cx="8163560" cy="1625600"/>
          </a:xfrm>
          <a:prstGeom prst="rect">
            <a:avLst/>
          </a:prstGeom>
          <a:noFill/>
          <a:ln w="38100">
            <a:solidFill>
              <a:srgbClr val="7E0C6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556385" y="1060450"/>
            <a:ext cx="8126095" cy="15944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52730" y="1109345"/>
            <a:ext cx="1278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E0C6E"/>
                </a:solidFill>
                <a:latin typeface="+mj-ea"/>
                <a:ea typeface="+mj-ea"/>
              </a:rPr>
              <a:t>标准数据</a:t>
            </a: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8735695" y="3074670"/>
            <a:ext cx="1278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删去</a:t>
            </a: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1550670" y="3054350"/>
            <a:ext cx="6202680" cy="2286000"/>
          </a:xfrm>
          <a:prstGeom prst="rect">
            <a:avLst/>
          </a:prstGeom>
          <a:noFill/>
          <a:ln w="38100">
            <a:solidFill>
              <a:srgbClr val="7E0C6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8089900" y="3141345"/>
            <a:ext cx="438150" cy="1206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404495" y="3249295"/>
            <a:ext cx="1278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E0C6E"/>
                </a:solidFill>
                <a:latin typeface="+mj-ea"/>
                <a:ea typeface="+mj-ea"/>
              </a:rPr>
              <a:t>错误数据</a:t>
            </a:r>
          </a:p>
        </p:txBody>
      </p:sp>
      <p:sp>
        <p:nvSpPr>
          <p:cNvPr id="24" name="右箭头 23"/>
          <p:cNvSpPr/>
          <p:nvPr>
            <p:custDataLst>
              <p:tags r:id="rId6"/>
            </p:custDataLst>
          </p:nvPr>
        </p:nvSpPr>
        <p:spPr>
          <a:xfrm>
            <a:off x="8089900" y="3496945"/>
            <a:ext cx="438150" cy="1206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8780145" y="3429000"/>
            <a:ext cx="3164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奥罗拉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·</a:t>
            </a: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辛尼斯塔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 </a:t>
            </a: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职业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 </a:t>
            </a: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天文学系教授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6" name="矩形: 圆角 10"/>
          <p:cNvSpPr/>
          <p:nvPr>
            <p:custDataLst>
              <p:tags r:id="rId8"/>
            </p:custDataLst>
          </p:nvPr>
        </p:nvSpPr>
        <p:spPr>
          <a:xfrm>
            <a:off x="8291195" y="4455795"/>
            <a:ext cx="3155315" cy="887095"/>
          </a:xfrm>
          <a:prstGeom prst="roundRect">
            <a:avLst/>
          </a:prstGeom>
          <a:solidFill>
            <a:srgbClr val="EEE8E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8360410" y="4563745"/>
            <a:ext cx="3086735" cy="930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latin typeface="+mj-ea"/>
                <a:ea typeface="+mj-ea"/>
                <a:cs typeface="+mj-ea"/>
              </a:rPr>
              <a:t>通过删除或利用正则表达式替换等方式进行数据清洗。</a:t>
            </a: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562100" y="3054350"/>
            <a:ext cx="6191885" cy="2261870"/>
          </a:xfrm>
          <a:prstGeom prst="rect">
            <a:avLst/>
          </a:prstGeom>
        </p:spPr>
      </p:pic>
      <p:sp>
        <p:nvSpPr>
          <p:cNvPr id="30" name="右箭头 29"/>
          <p:cNvSpPr/>
          <p:nvPr>
            <p:custDataLst>
              <p:tags r:id="rId11"/>
            </p:custDataLst>
          </p:nvPr>
        </p:nvSpPr>
        <p:spPr>
          <a:xfrm>
            <a:off x="8089900" y="3852545"/>
            <a:ext cx="438150" cy="1206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12"/>
            </p:custDataLst>
          </p:nvPr>
        </p:nvSpPr>
        <p:spPr>
          <a:xfrm>
            <a:off x="8780145" y="3784600"/>
            <a:ext cx="3164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弗兰克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·</a:t>
            </a: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布莱斯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 </a:t>
            </a: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职业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 </a:t>
            </a: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里德尔府看门人</a:t>
            </a:r>
          </a:p>
          <a:p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弗兰克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·</a:t>
            </a: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布莱斯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 </a:t>
            </a: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职业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 </a:t>
            </a: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园丁</a:t>
            </a:r>
          </a:p>
        </p:txBody>
      </p:sp>
      <p:pic>
        <p:nvPicPr>
          <p:cNvPr id="53" name="图片 52" descr="图片包含 男人, 人, 室内, 穿着&#10;&#10;描述已自动生成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60" y="690245"/>
            <a:ext cx="209804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70615" y="335669"/>
            <a:ext cx="19270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2.3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实体识别</a:t>
            </a: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04850" y="4052570"/>
            <a:ext cx="4744085" cy="1712595"/>
          </a:xfrm>
          <a:prstGeom prst="rect">
            <a:avLst/>
          </a:prstGeom>
        </p:spPr>
      </p:pic>
      <p:sp>
        <p:nvSpPr>
          <p:cNvPr id="24" name="矩形: 圆角 6"/>
          <p:cNvSpPr/>
          <p:nvPr>
            <p:custDataLst>
              <p:tags r:id="rId3"/>
            </p:custDataLst>
          </p:nvPr>
        </p:nvSpPr>
        <p:spPr>
          <a:xfrm>
            <a:off x="539750" y="2604770"/>
            <a:ext cx="4968240" cy="1233170"/>
          </a:xfrm>
          <a:prstGeom prst="roundRect">
            <a:avLst/>
          </a:prstGeom>
          <a:solidFill>
            <a:srgbClr val="EEE8E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4"/>
            </p:custDataLst>
          </p:nvPr>
        </p:nvSpPr>
        <p:spPr>
          <a:xfrm>
            <a:off x="670560" y="2703830"/>
            <a:ext cx="443547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（1）论文 ACL 2018Chinese NER using Lattice LSTM中的建立数据。其数据格式是每一行由一个字及其对应的标注组成，标注集采用 BIO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E</a:t>
            </a: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S，句子之间用一个空行隔开。</a:t>
            </a:r>
          </a:p>
          <a:p>
            <a:endParaRPr lang="en-US" altLang="zh-CN" dirty="0"/>
          </a:p>
        </p:txBody>
      </p:sp>
      <p:sp>
        <p:nvSpPr>
          <p:cNvPr id="26" name="矩形: 圆角 6"/>
          <p:cNvSpPr/>
          <p:nvPr>
            <p:custDataLst>
              <p:tags r:id="rId5"/>
            </p:custDataLst>
          </p:nvPr>
        </p:nvSpPr>
        <p:spPr>
          <a:xfrm>
            <a:off x="6337300" y="2585720"/>
            <a:ext cx="4968240" cy="1233170"/>
          </a:xfrm>
          <a:prstGeom prst="roundRect">
            <a:avLst/>
          </a:prstGeom>
          <a:solidFill>
            <a:srgbClr val="EEE8E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6468110" y="2773680"/>
            <a:ext cx="44354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（2）BosonNLP_NER 波森命名实体语料。BosonNLP_NER 数据集中由一段句子与其对应标注组成。</a:t>
            </a:r>
          </a:p>
        </p:txBody>
      </p:sp>
      <p:pic>
        <p:nvPicPr>
          <p:cNvPr id="29" name="图片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396990" y="4052570"/>
            <a:ext cx="4915535" cy="368935"/>
          </a:xfrm>
          <a:prstGeom prst="rect">
            <a:avLst/>
          </a:prstGeom>
        </p:spPr>
      </p:pic>
      <p:sp>
        <p:nvSpPr>
          <p:cNvPr id="30" name="右弧形箭头 29"/>
          <p:cNvSpPr/>
          <p:nvPr/>
        </p:nvSpPr>
        <p:spPr>
          <a:xfrm rot="2040000">
            <a:off x="5998845" y="4666615"/>
            <a:ext cx="514985" cy="970915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6824345" y="4890770"/>
            <a:ext cx="3164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 b="1" dirty="0">
                <a:solidFill>
                  <a:schemeClr val="tx1"/>
                </a:solidFill>
                <a:latin typeface="+mj-ea"/>
                <a:ea typeface="+mj-ea"/>
              </a:rPr>
              <a:t>模型训练之前需要将第二个数据集也转化成第一个数据集的形式</a:t>
            </a:r>
          </a:p>
        </p:txBody>
      </p:sp>
      <p:sp>
        <p:nvSpPr>
          <p:cNvPr id="32" name="矩形 31"/>
          <p:cNvSpPr/>
          <p:nvPr>
            <p:custDataLst>
              <p:tags r:id="rId9"/>
            </p:custDataLst>
          </p:nvPr>
        </p:nvSpPr>
        <p:spPr>
          <a:xfrm>
            <a:off x="670560" y="1016635"/>
            <a:ext cx="7564120" cy="1040130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890270" y="1132205"/>
            <a:ext cx="7059295" cy="578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b="1" dirty="0">
                <a:solidFill>
                  <a:schemeClr val="bg1"/>
                </a:solidFill>
                <a:latin typeface="+mn-ea"/>
              </a:rPr>
              <a:t>基于常见的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hmm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（隐式马尔可夫模型）、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bilstm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（双向长短时记忆网络）、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crf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（条件随机场）、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bilstm_crf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bilstm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crf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的结合）搭建实体识别模型来进行实体识别的抽取。</a:t>
            </a:r>
          </a:p>
        </p:txBody>
      </p:sp>
      <p:sp>
        <p:nvSpPr>
          <p:cNvPr id="34" name="菱形 33"/>
          <p:cNvSpPr/>
          <p:nvPr>
            <p:custDataLst>
              <p:tags r:id="rId11"/>
            </p:custDataLst>
          </p:nvPr>
        </p:nvSpPr>
        <p:spPr>
          <a:xfrm>
            <a:off x="5371465" y="2522855"/>
            <a:ext cx="1074420" cy="1345565"/>
          </a:xfrm>
          <a:prstGeom prst="diamond">
            <a:avLst/>
          </a:prstGeom>
          <a:solidFill>
            <a:srgbClr val="F4E2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/>
          <p:cNvSpPr txBox="1"/>
          <p:nvPr>
            <p:custDataLst>
              <p:tags r:id="rId12"/>
            </p:custDataLst>
          </p:nvPr>
        </p:nvSpPr>
        <p:spPr>
          <a:xfrm>
            <a:off x="5455285" y="3036570"/>
            <a:ext cx="1074420" cy="294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数据集</a:t>
            </a:r>
          </a:p>
        </p:txBody>
      </p:sp>
      <p:pic>
        <p:nvPicPr>
          <p:cNvPr id="94" name="图片 93" descr="小鸟站在白色的猫头鹰&#10;&#10;描述已自动生成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106" y="787175"/>
            <a:ext cx="916641" cy="1498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70615" y="335669"/>
            <a:ext cx="19270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2.3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实体识别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72870" y="2160270"/>
            <a:ext cx="7861935" cy="1447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79220" y="4222750"/>
            <a:ext cx="7855585" cy="130175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261110" y="850900"/>
            <a:ext cx="4128770" cy="621030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480820" y="966470"/>
            <a:ext cx="5446395" cy="578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b="1" dirty="0">
                <a:solidFill>
                  <a:schemeClr val="bg1"/>
                </a:solidFill>
                <a:latin typeface="+mn-ea"/>
              </a:rPr>
              <a:t>在哈利波特中的文本上进行测试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372870" y="1776730"/>
            <a:ext cx="3164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 b="1" dirty="0">
                <a:solidFill>
                  <a:schemeClr val="tx1"/>
                </a:solidFill>
                <a:latin typeface="+mj-ea"/>
                <a:ea typeface="+mj-ea"/>
              </a:rPr>
              <a:t>首先将句子分割</a:t>
            </a: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72870" y="3806190"/>
            <a:ext cx="31642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 b="1" dirty="0">
                <a:solidFill>
                  <a:schemeClr val="tx1"/>
                </a:solidFill>
                <a:latin typeface="+mj-ea"/>
                <a:ea typeface="+mj-ea"/>
              </a:rPr>
              <a:t>进行测试，哈利被正确识别为人名</a:t>
            </a: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9840595" y="3429000"/>
            <a:ext cx="15328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基于实体识别对图数据库中的关系进行扩充</a:t>
            </a:r>
          </a:p>
        </p:txBody>
      </p:sp>
      <p:sp>
        <p:nvSpPr>
          <p:cNvPr id="22" name="右箭头 21"/>
          <p:cNvSpPr/>
          <p:nvPr>
            <p:custDataLst>
              <p:tags r:id="rId9"/>
            </p:custDataLst>
          </p:nvPr>
        </p:nvSpPr>
        <p:spPr>
          <a:xfrm>
            <a:off x="9194800" y="3737610"/>
            <a:ext cx="438150" cy="1206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白色的鸟&#10;&#10;描述已自动生成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9015095" y="788670"/>
            <a:ext cx="2548890" cy="1784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r="1040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bg1">
                  <a:alpha val="62000"/>
                </a:schemeClr>
              </a:gs>
              <a:gs pos="78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0" y="843732"/>
            <a:ext cx="1469305" cy="519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6985" y="3019343"/>
            <a:ext cx="8006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7E0C6E"/>
                </a:solidFill>
                <a:latin typeface="+mj-ea"/>
                <a:ea typeface="+mj-ea"/>
              </a:rPr>
              <a:t>后端设计</a:t>
            </a:r>
          </a:p>
        </p:txBody>
      </p:sp>
      <p:sp>
        <p:nvSpPr>
          <p:cNvPr id="10" name="矩形 9"/>
          <p:cNvSpPr/>
          <p:nvPr/>
        </p:nvSpPr>
        <p:spPr>
          <a:xfrm>
            <a:off x="962610" y="4052647"/>
            <a:ext cx="5346700" cy="45719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22570" y="1366727"/>
            <a:ext cx="80062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i="1" dirty="0">
                <a:solidFill>
                  <a:srgbClr val="7E0C6E"/>
                </a:solidFill>
                <a:latin typeface="+mj-ea"/>
                <a:ea typeface="+mj-ea"/>
              </a:rPr>
              <a:t>3</a:t>
            </a:r>
            <a:endParaRPr lang="zh-CN" altLang="en-US" sz="11500" b="1" i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97262" y="2074614"/>
            <a:ext cx="8006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7E0C6E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Part Three</a:t>
            </a:r>
            <a:endParaRPr lang="zh-CN" altLang="en-US" sz="4400" b="1" dirty="0">
              <a:solidFill>
                <a:srgbClr val="7E0C6E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8499" y="4369716"/>
            <a:ext cx="800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966A0"/>
                </a:solidFill>
                <a:latin typeface="+mj-ea"/>
                <a:ea typeface="+mj-ea"/>
              </a:rPr>
              <a:t>介绍后端搭建以及响应处理</a:t>
            </a:r>
          </a:p>
        </p:txBody>
      </p:sp>
      <p:pic>
        <p:nvPicPr>
          <p:cNvPr id="17" name="图形 16" descr="标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272" y="557404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7236" y="307423"/>
            <a:ext cx="1927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+mj-ea"/>
                <a:ea typeface="+mj-ea"/>
              </a:rPr>
              <a:t>3.1</a:t>
            </a:r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数据导入</a:t>
            </a:r>
          </a:p>
        </p:txBody>
      </p:sp>
      <p:sp>
        <p:nvSpPr>
          <p:cNvPr id="8" name="矩形 7"/>
          <p:cNvSpPr/>
          <p:nvPr/>
        </p:nvSpPr>
        <p:spPr>
          <a:xfrm>
            <a:off x="258445" y="2116455"/>
            <a:ext cx="7040245" cy="4074795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1005" y="958215"/>
            <a:ext cx="262255" cy="779145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" y="2225675"/>
            <a:ext cx="6899910" cy="38919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3110" y="1205230"/>
            <a:ext cx="4698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使用</a:t>
            </a:r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neo4j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图数据库储存实体及关系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652385" y="1873885"/>
            <a:ext cx="3832225" cy="767080"/>
            <a:chOff x="90" y="5708"/>
            <a:chExt cx="6035" cy="1208"/>
          </a:xfrm>
        </p:grpSpPr>
        <p:sp>
          <p:nvSpPr>
            <p:cNvPr id="13" name="文本框 12"/>
            <p:cNvSpPr txBox="1"/>
            <p:nvPr/>
          </p:nvSpPr>
          <p:spPr>
            <a:xfrm>
              <a:off x="1353" y="5726"/>
              <a:ext cx="4772" cy="10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根据关系划分不同种类的节点，贴上对应的标签</a:t>
              </a: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90" y="5708"/>
              <a:ext cx="1262" cy="1208"/>
              <a:chOff x="7886" y="3983"/>
              <a:chExt cx="2060" cy="2060"/>
            </a:xfrm>
          </p:grpSpPr>
          <p:sp>
            <p:nvSpPr>
              <p:cNvPr id="75" name="椭圆 74"/>
              <p:cNvSpPr/>
              <p:nvPr>
                <p:custDataLst>
                  <p:tags r:id="rId1"/>
                </p:custDataLst>
              </p:nvPr>
            </p:nvSpPr>
            <p:spPr>
              <a:xfrm>
                <a:off x="7886" y="3983"/>
                <a:ext cx="2060" cy="2060"/>
              </a:xfrm>
              <a:prstGeom prst="ellipse">
                <a:avLst/>
              </a:prstGeom>
              <a:solidFill>
                <a:srgbClr val="7E0C6E"/>
              </a:solidFill>
              <a:ln w="38100">
                <a:solidFill>
                  <a:srgbClr val="7E0C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77" name="图形 36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19" y="4216"/>
                <a:ext cx="1653" cy="1653"/>
              </a:xfrm>
              <a:prstGeom prst="rect">
                <a:avLst/>
              </a:prstGeom>
            </p:spPr>
          </p:pic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935" y="2754630"/>
            <a:ext cx="2486660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1824" y="302622"/>
            <a:ext cx="1927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+mj-ea"/>
                <a:ea typeface="+mj-ea"/>
              </a:rPr>
              <a:t>3.2</a:t>
            </a:r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查询处理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420995" y="1499870"/>
            <a:ext cx="3893185" cy="1351280"/>
            <a:chOff x="10963" y="2208"/>
            <a:chExt cx="5699" cy="3437"/>
          </a:xfrm>
        </p:grpSpPr>
        <p:sp>
          <p:nvSpPr>
            <p:cNvPr id="7" name="矩形 6"/>
            <p:cNvSpPr/>
            <p:nvPr/>
          </p:nvSpPr>
          <p:spPr>
            <a:xfrm>
              <a:off x="10963" y="2208"/>
              <a:ext cx="5699" cy="3437"/>
            </a:xfrm>
            <a:prstGeom prst="rect">
              <a:avLst/>
            </a:prstGeom>
            <a:noFill/>
            <a:ln w="38100">
              <a:solidFill>
                <a:srgbClr val="7E0C6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125" y="2790"/>
              <a:ext cx="5383" cy="2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处理函数收到请求，调用</a:t>
              </a:r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NLP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模型分词处理与词性分析，从</a:t>
              </a:r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neo4j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数据库中查找信息并返回格式化数据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162165" y="3772535"/>
            <a:ext cx="3889375" cy="1569720"/>
            <a:chOff x="11279" y="5772"/>
            <a:chExt cx="5533" cy="3437"/>
          </a:xfrm>
        </p:grpSpPr>
        <p:sp>
          <p:nvSpPr>
            <p:cNvPr id="15" name="矩形 14"/>
            <p:cNvSpPr/>
            <p:nvPr/>
          </p:nvSpPr>
          <p:spPr>
            <a:xfrm>
              <a:off x="11279" y="5772"/>
              <a:ext cx="5533" cy="3437"/>
            </a:xfrm>
            <a:prstGeom prst="rect">
              <a:avLst/>
            </a:prstGeom>
            <a:noFill/>
            <a:ln w="38100">
              <a:solidFill>
                <a:srgbClr val="7E0C6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330" y="6374"/>
              <a:ext cx="5383" cy="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将查询问题中截取的名字传入推荐算法，计算相关节点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just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最后数据打包，交由前端渲染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892300" y="3772535"/>
            <a:ext cx="4011930" cy="1569720"/>
            <a:chOff x="2648" y="6066"/>
            <a:chExt cx="5441" cy="3046"/>
          </a:xfrm>
        </p:grpSpPr>
        <p:sp>
          <p:nvSpPr>
            <p:cNvPr id="12" name="矩形 11"/>
            <p:cNvSpPr/>
            <p:nvPr/>
          </p:nvSpPr>
          <p:spPr>
            <a:xfrm>
              <a:off x="2648" y="6066"/>
              <a:ext cx="5441" cy="3046"/>
            </a:xfrm>
            <a:prstGeom prst="rect">
              <a:avLst/>
            </a:prstGeom>
            <a:noFill/>
            <a:ln w="38100">
              <a:solidFill>
                <a:srgbClr val="7E0C6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904" y="6566"/>
              <a:ext cx="4951" cy="23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从查询的问题中截取一个名字，查询该人物</a:t>
              </a:r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/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组织的介绍信息，若问题无确切名字，前端则只显示问题本身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5475" y="1525270"/>
            <a:ext cx="3618865" cy="1325245"/>
            <a:chOff x="2643" y="2239"/>
            <a:chExt cx="5699" cy="3437"/>
          </a:xfrm>
        </p:grpSpPr>
        <p:sp>
          <p:nvSpPr>
            <p:cNvPr id="23" name="矩形 22"/>
            <p:cNvSpPr/>
            <p:nvPr/>
          </p:nvSpPr>
          <p:spPr>
            <a:xfrm>
              <a:off x="2643" y="2239"/>
              <a:ext cx="5699" cy="3437"/>
            </a:xfrm>
            <a:prstGeom prst="rect">
              <a:avLst/>
            </a:prstGeom>
            <a:noFill/>
            <a:ln w="38100">
              <a:solidFill>
                <a:srgbClr val="7E0C6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00" y="2766"/>
              <a:ext cx="5383" cy="21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前端接收字符串，</a:t>
              </a:r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NLP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模型分词分析，判别问题并调用预定义处理函数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84150" y="892810"/>
            <a:ext cx="2052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solidFill>
                  <a:srgbClr val="7E0C6E"/>
                </a:solidFill>
                <a:latin typeface="+mj-ea"/>
                <a:ea typeface="+mj-ea"/>
              </a:rPr>
              <a:t>Step1</a:t>
            </a:r>
            <a:endParaRPr lang="zh-CN" altLang="en-US" sz="4000" b="1" i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4739640" y="892810"/>
            <a:ext cx="2052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solidFill>
                  <a:srgbClr val="7E0C6E"/>
                </a:solidFill>
                <a:latin typeface="+mj-ea"/>
                <a:ea typeface="+mj-ea"/>
              </a:rPr>
              <a:t>Step2</a:t>
            </a:r>
            <a:endParaRPr lang="zh-CN" altLang="en-US" sz="4000" b="1" i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1239520" y="3065780"/>
            <a:ext cx="2052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solidFill>
                  <a:srgbClr val="7E0C6E"/>
                </a:solidFill>
                <a:latin typeface="+mj-ea"/>
                <a:ea typeface="+mj-ea"/>
              </a:rPr>
              <a:t>Step3</a:t>
            </a:r>
            <a:endParaRPr lang="zh-CN" altLang="en-US" sz="4000" b="1" i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6385560" y="3096260"/>
            <a:ext cx="2052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solidFill>
                  <a:srgbClr val="7E0C6E"/>
                </a:solidFill>
                <a:latin typeface="+mj-ea"/>
                <a:ea typeface="+mj-ea"/>
              </a:rPr>
              <a:t>Step4</a:t>
            </a:r>
            <a:endParaRPr lang="zh-CN" altLang="en-US" sz="4000" b="1" i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745" y="1104900"/>
            <a:ext cx="2237105" cy="2165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53515" y="4528820"/>
            <a:ext cx="9877425" cy="1365250"/>
          </a:xfrm>
          <a:prstGeom prst="rect">
            <a:avLst/>
          </a:prstGeom>
          <a:solidFill>
            <a:srgbClr val="7E0C6E">
              <a:alpha val="4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推荐算法调用相应函数计算所有节点的</a:t>
            </a:r>
            <a:r>
              <a:rPr lang="en-US" altLang="zh-CN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PageRank</a:t>
            </a:r>
            <a:r>
              <a:rPr lang="zh-CN" altLang="en-US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和介数中心性并保存；</a:t>
            </a:r>
            <a:endParaRPr lang="en-US" altLang="zh-CN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查询时，首先查找具有直接联系的节点，然后从中挑选</a:t>
            </a:r>
            <a:r>
              <a:rPr lang="en-US" altLang="zh-CN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PageRank</a:t>
            </a:r>
            <a:r>
              <a:rPr lang="zh-CN" altLang="en-US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和介数中心性较高的节点返回。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6166" y="322850"/>
            <a:ext cx="19270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+mj-ea"/>
                <a:ea typeface="+mj-ea"/>
              </a:rPr>
              <a:t>3.3</a:t>
            </a:r>
            <a:r>
              <a:rPr lang="zh-CN" altLang="en-US" sz="2400" b="1" dirty="0">
                <a:solidFill>
                  <a:srgbClr val="7E0C6E"/>
                </a:solidFill>
                <a:latin typeface="+mj-ea"/>
                <a:ea typeface="+mj-ea"/>
              </a:rPr>
              <a:t>推荐算法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45135" y="1939290"/>
            <a:ext cx="10862310" cy="2043430"/>
            <a:chOff x="738" y="3082"/>
            <a:chExt cx="17106" cy="3218"/>
          </a:xfrm>
        </p:grpSpPr>
        <p:grpSp>
          <p:nvGrpSpPr>
            <p:cNvPr id="10" name="组合 9"/>
            <p:cNvGrpSpPr/>
            <p:nvPr/>
          </p:nvGrpSpPr>
          <p:grpSpPr>
            <a:xfrm>
              <a:off x="738" y="3082"/>
              <a:ext cx="4434" cy="3218"/>
              <a:chOff x="13600" y="2538"/>
              <a:chExt cx="4434" cy="3218"/>
            </a:xfrm>
          </p:grpSpPr>
          <p:sp>
            <p:nvSpPr>
              <p:cNvPr id="3" name="矩形 2"/>
              <p:cNvSpPr/>
              <p:nvPr>
                <p:custDataLst>
                  <p:tags r:id="rId7"/>
                </p:custDataLst>
              </p:nvPr>
            </p:nvSpPr>
            <p:spPr>
              <a:xfrm>
                <a:off x="13600" y="4128"/>
                <a:ext cx="4434" cy="1628"/>
              </a:xfrm>
              <a:prstGeom prst="rect">
                <a:avLst/>
              </a:prstGeom>
              <a:noFill/>
              <a:ln w="25400">
                <a:solidFill>
                  <a:srgbClr val="7E0C6E">
                    <a:alpha val="56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13818" y="2538"/>
                <a:ext cx="4216" cy="3133"/>
                <a:chOff x="13818" y="2538"/>
                <a:chExt cx="4216" cy="3133"/>
              </a:xfrm>
            </p:grpSpPr>
            <p:sp>
              <p:nvSpPr>
                <p:cNvPr id="39" name="椭圆 38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3891" y="2538"/>
                  <a:ext cx="3381" cy="1063"/>
                </a:xfrm>
                <a:prstGeom prst="ellipse">
                  <a:avLst/>
                </a:prstGeom>
                <a:solidFill>
                  <a:srgbClr val="7E0C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直接联系</a:t>
                  </a:r>
                </a:p>
              </p:txBody>
            </p:sp>
            <p:sp>
              <p:nvSpPr>
                <p:cNvPr id="7" name="文本框 6"/>
                <p:cNvSpPr txBox="1"/>
                <p:nvPr/>
              </p:nvSpPr>
              <p:spPr>
                <a:xfrm>
                  <a:off x="13818" y="4453"/>
                  <a:ext cx="4216" cy="1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zh-CN" altLang="en-US"/>
                    <a:t>neo4j数据库中与搜索节点具有直接联系的节点</a:t>
                  </a: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7040" y="3082"/>
              <a:ext cx="4437" cy="3218"/>
              <a:chOff x="13600" y="2538"/>
              <a:chExt cx="4437" cy="3218"/>
            </a:xfrm>
          </p:grpSpPr>
          <p:sp>
            <p:nvSpPr>
              <p:cNvPr id="13" name="矩形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13600" y="4128"/>
                <a:ext cx="4434" cy="1628"/>
              </a:xfrm>
              <a:prstGeom prst="rect">
                <a:avLst/>
              </a:prstGeom>
              <a:noFill/>
              <a:ln w="25400">
                <a:solidFill>
                  <a:srgbClr val="7E0C6E">
                    <a:alpha val="56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13821" y="2538"/>
                <a:ext cx="4216" cy="2935"/>
                <a:chOff x="13821" y="2538"/>
                <a:chExt cx="4216" cy="2935"/>
              </a:xfrm>
            </p:grpSpPr>
            <p:sp>
              <p:nvSpPr>
                <p:cNvPr id="16" name="椭圆 15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3891" y="2538"/>
                  <a:ext cx="3381" cy="1063"/>
                </a:xfrm>
                <a:prstGeom prst="ellipse">
                  <a:avLst/>
                </a:prstGeom>
                <a:solidFill>
                  <a:srgbClr val="7E0C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PageRank</a:t>
                  </a:r>
                </a:p>
              </p:txBody>
            </p:sp>
            <p:sp>
              <p:nvSpPr>
                <p:cNvPr id="17" name="文本框 16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13821" y="4255"/>
                  <a:ext cx="4216" cy="1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zh-CN" altLang="en-US"/>
                    <a:t>根据输入和输出链接的数量和质量，算法对每个节点进行打分</a:t>
                  </a:r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3410" y="3082"/>
              <a:ext cx="4434" cy="3218"/>
              <a:chOff x="13600" y="2538"/>
              <a:chExt cx="4434" cy="3218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3600" y="4128"/>
                <a:ext cx="4434" cy="1628"/>
              </a:xfrm>
              <a:prstGeom prst="rect">
                <a:avLst/>
              </a:prstGeom>
              <a:noFill/>
              <a:ln w="25400">
                <a:solidFill>
                  <a:srgbClr val="7E0C6E">
                    <a:alpha val="56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b="1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13735" y="2538"/>
                <a:ext cx="4299" cy="3082"/>
                <a:chOff x="13735" y="2538"/>
                <a:chExt cx="4299" cy="3082"/>
              </a:xfrm>
            </p:grpSpPr>
            <p:sp>
              <p:nvSpPr>
                <p:cNvPr id="22" name="椭圆 21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3891" y="2538"/>
                  <a:ext cx="3381" cy="1063"/>
                </a:xfrm>
                <a:prstGeom prst="ellipse">
                  <a:avLst/>
                </a:prstGeom>
                <a:solidFill>
                  <a:srgbClr val="7E0C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介数中心性</a:t>
                  </a:r>
                </a:p>
              </p:txBody>
            </p:sp>
            <p:sp>
              <p:nvSpPr>
                <p:cNvPr id="23" name="文本框 22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13735" y="4402"/>
                  <a:ext cx="4299" cy="1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zh-CN" altLang="en-US"/>
                    <a:t>节点出现在两个其他节点之间最短路径集的次数</a:t>
                  </a:r>
                </a:p>
              </p:txBody>
            </p:sp>
          </p:grpSp>
        </p:grpSp>
      </p:grpSp>
      <p:sp>
        <p:nvSpPr>
          <p:cNvPr id="24" name="文本框 23"/>
          <p:cNvSpPr txBox="1"/>
          <p:nvPr/>
        </p:nvSpPr>
        <p:spPr>
          <a:xfrm>
            <a:off x="4587240" y="1021080"/>
            <a:ext cx="2368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三方面考量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00" y="4308475"/>
            <a:ext cx="1305560" cy="18865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r="1040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bg1">
                  <a:alpha val="62000"/>
                </a:schemeClr>
              </a:gs>
              <a:gs pos="78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0" y="843732"/>
            <a:ext cx="1469305" cy="519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6985" y="3019343"/>
            <a:ext cx="8006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7E0C6E"/>
                </a:solidFill>
                <a:latin typeface="+mj-ea"/>
                <a:ea typeface="+mj-ea"/>
              </a:rPr>
              <a:t>知识问答</a:t>
            </a:r>
          </a:p>
        </p:txBody>
      </p:sp>
      <p:sp>
        <p:nvSpPr>
          <p:cNvPr id="10" name="矩形 9"/>
          <p:cNvSpPr/>
          <p:nvPr/>
        </p:nvSpPr>
        <p:spPr>
          <a:xfrm>
            <a:off x="962610" y="4052647"/>
            <a:ext cx="5346700" cy="45719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22570" y="1366727"/>
            <a:ext cx="80062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i="1" dirty="0">
                <a:solidFill>
                  <a:srgbClr val="7E0C6E"/>
                </a:solidFill>
                <a:latin typeface="+mj-ea"/>
                <a:ea typeface="+mj-ea"/>
              </a:rPr>
              <a:t>4</a:t>
            </a:r>
            <a:endParaRPr lang="zh-CN" altLang="en-US" sz="11500" b="1" i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97262" y="2074614"/>
            <a:ext cx="8006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7E0C6E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Part Four</a:t>
            </a:r>
            <a:endParaRPr lang="zh-CN" altLang="en-US" sz="4400" b="1" dirty="0">
              <a:solidFill>
                <a:srgbClr val="7E0C6E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8499" y="4369716"/>
            <a:ext cx="800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A966A0"/>
                </a:solidFill>
                <a:latin typeface="+mj-ea"/>
                <a:ea typeface="+mj-ea"/>
              </a:rPr>
              <a:t>nlp</a:t>
            </a:r>
            <a:r>
              <a:rPr lang="zh-CN" altLang="en-US" sz="2000" b="1" dirty="0">
                <a:solidFill>
                  <a:srgbClr val="A966A0"/>
                </a:solidFill>
                <a:latin typeface="+mj-ea"/>
                <a:ea typeface="+mj-ea"/>
              </a:rPr>
              <a:t>，LTP模型</a:t>
            </a:r>
          </a:p>
        </p:txBody>
      </p:sp>
      <p:pic>
        <p:nvPicPr>
          <p:cNvPr id="17" name="图形 16" descr="标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272" y="557404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r="1040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62000"/>
                </a:schemeClr>
              </a:gs>
              <a:gs pos="78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706712" y="631513"/>
            <a:ext cx="2922009" cy="925898"/>
            <a:chOff x="1863089" y="1723728"/>
            <a:chExt cx="2922009" cy="925898"/>
          </a:xfrm>
        </p:grpSpPr>
        <p:sp>
          <p:nvSpPr>
            <p:cNvPr id="11" name="矩形 10"/>
            <p:cNvSpPr/>
            <p:nvPr/>
          </p:nvSpPr>
          <p:spPr>
            <a:xfrm>
              <a:off x="1863089" y="1723728"/>
              <a:ext cx="1300480" cy="768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rgbClr val="7E0C6E"/>
                  </a:solidFill>
                  <a:latin typeface="+mn-ea"/>
                </a:rPr>
                <a:t>目录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308219" y="2211874"/>
              <a:ext cx="14768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7E0C6E"/>
                  </a:solidFill>
                  <a:latin typeface="+mn-ea"/>
                </a:rPr>
                <a:t>CONTENTS</a:t>
              </a:r>
              <a:endParaRPr lang="zh-CN" altLang="en-US" b="1" dirty="0">
                <a:solidFill>
                  <a:srgbClr val="7E0C6E"/>
                </a:solidFill>
                <a:latin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863119" y="2581275"/>
              <a:ext cx="1308309" cy="68351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99056" y="2516123"/>
            <a:ext cx="3517680" cy="1308309"/>
            <a:chOff x="6550764" y="1269791"/>
            <a:chExt cx="3517680" cy="1308309"/>
          </a:xfrm>
        </p:grpSpPr>
        <p:grpSp>
          <p:nvGrpSpPr>
            <p:cNvPr id="15" name="组合 14"/>
            <p:cNvGrpSpPr/>
            <p:nvPr/>
          </p:nvGrpSpPr>
          <p:grpSpPr>
            <a:xfrm>
              <a:off x="6550764" y="1269791"/>
              <a:ext cx="3200697" cy="1308309"/>
              <a:chOff x="5345430" y="2349500"/>
              <a:chExt cx="3200697" cy="1308309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345430" y="2349500"/>
                <a:ext cx="1308309" cy="1308309"/>
              </a:xfrm>
              <a:prstGeom prst="ellipse">
                <a:avLst/>
              </a:prstGeom>
              <a:solidFill>
                <a:srgbClr val="7E0C6E"/>
              </a:solidFill>
              <a:ln w="38100">
                <a:solidFill>
                  <a:srgbClr val="7E0C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719986" y="2524156"/>
                <a:ext cx="1826141" cy="583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前端设计</a:t>
                </a:r>
              </a:p>
            </p:txBody>
          </p:sp>
          <p:pic>
            <p:nvPicPr>
              <p:cNvPr id="19" name="图形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93415" y="2497486"/>
                <a:ext cx="1049919" cy="1049919"/>
              </a:xfrm>
              <a:prstGeom prst="rect">
                <a:avLst/>
              </a:prstGeom>
            </p:spPr>
          </p:pic>
        </p:grpSp>
        <p:sp>
          <p:nvSpPr>
            <p:cNvPr id="16" name="矩形 15"/>
            <p:cNvSpPr/>
            <p:nvPr/>
          </p:nvSpPr>
          <p:spPr>
            <a:xfrm>
              <a:off x="7858644" y="2095262"/>
              <a:ext cx="2209800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flask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搭建</a:t>
              </a:r>
              <a:endParaRPr lang="en-US" altLang="zh-CN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055703" y="2542489"/>
            <a:ext cx="3402110" cy="1308309"/>
            <a:chOff x="6550764" y="1269791"/>
            <a:chExt cx="3402110" cy="1308309"/>
          </a:xfrm>
        </p:grpSpPr>
        <p:grpSp>
          <p:nvGrpSpPr>
            <p:cNvPr id="21" name="组合 20"/>
            <p:cNvGrpSpPr/>
            <p:nvPr/>
          </p:nvGrpSpPr>
          <p:grpSpPr>
            <a:xfrm>
              <a:off x="6550764" y="1269791"/>
              <a:ext cx="3210857" cy="1308309"/>
              <a:chOff x="5345430" y="2349500"/>
              <a:chExt cx="3210857" cy="1308309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345430" y="2349500"/>
                <a:ext cx="1308309" cy="1308309"/>
              </a:xfrm>
              <a:prstGeom prst="ellipse">
                <a:avLst/>
              </a:prstGeom>
              <a:solidFill>
                <a:srgbClr val="7E0C6E"/>
              </a:solidFill>
              <a:ln w="38100">
                <a:solidFill>
                  <a:srgbClr val="7E0C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730146" y="2513996"/>
                <a:ext cx="1826141" cy="583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数据获取</a:t>
                </a:r>
              </a:p>
            </p:txBody>
          </p:sp>
          <p:pic>
            <p:nvPicPr>
              <p:cNvPr id="25" name="图形 2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493415" y="2497486"/>
                <a:ext cx="1049919" cy="1049919"/>
              </a:xfrm>
              <a:prstGeom prst="rect">
                <a:avLst/>
              </a:prstGeom>
            </p:spPr>
          </p:pic>
        </p:grpSp>
        <p:sp>
          <p:nvSpPr>
            <p:cNvPr id="22" name="矩形 21"/>
            <p:cNvSpPr/>
            <p:nvPr/>
          </p:nvSpPr>
          <p:spPr>
            <a:xfrm>
              <a:off x="7991994" y="2042557"/>
              <a:ext cx="1960880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爬虫，实体识别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499056" y="4301389"/>
            <a:ext cx="3431955" cy="1308309"/>
            <a:chOff x="6550764" y="1269791"/>
            <a:chExt cx="3431955" cy="1308309"/>
          </a:xfrm>
        </p:grpSpPr>
        <p:grpSp>
          <p:nvGrpSpPr>
            <p:cNvPr id="27" name="组合 26"/>
            <p:cNvGrpSpPr/>
            <p:nvPr/>
          </p:nvGrpSpPr>
          <p:grpSpPr>
            <a:xfrm>
              <a:off x="6550764" y="1269791"/>
              <a:ext cx="3290232" cy="1308309"/>
              <a:chOff x="5345430" y="2349500"/>
              <a:chExt cx="3290232" cy="1308309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5345430" y="2349500"/>
                <a:ext cx="1308309" cy="1308309"/>
              </a:xfrm>
              <a:prstGeom prst="ellipse">
                <a:avLst/>
              </a:prstGeom>
              <a:solidFill>
                <a:srgbClr val="7E0C6E"/>
              </a:solidFill>
              <a:ln w="38100">
                <a:solidFill>
                  <a:srgbClr val="7E0C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809521" y="2545111"/>
                <a:ext cx="1826141" cy="583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后端设计</a:t>
                </a:r>
              </a:p>
            </p:txBody>
          </p:sp>
          <p:pic>
            <p:nvPicPr>
              <p:cNvPr id="31" name="图形 30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493415" y="2497486"/>
                <a:ext cx="1049919" cy="1049919"/>
              </a:xfrm>
              <a:prstGeom prst="rect">
                <a:avLst/>
              </a:prstGeom>
            </p:spPr>
          </p:pic>
        </p:grpSp>
        <p:sp>
          <p:nvSpPr>
            <p:cNvPr id="28" name="矩形 27"/>
            <p:cNvSpPr/>
            <p:nvPr/>
          </p:nvSpPr>
          <p:spPr>
            <a:xfrm>
              <a:off x="8021839" y="2068592"/>
              <a:ext cx="1960880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后端、响应处理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55703" y="4406397"/>
            <a:ext cx="3210857" cy="1308309"/>
            <a:chOff x="6550764" y="1269791"/>
            <a:chExt cx="3210857" cy="1308309"/>
          </a:xfrm>
        </p:grpSpPr>
        <p:grpSp>
          <p:nvGrpSpPr>
            <p:cNvPr id="33" name="组合 32"/>
            <p:cNvGrpSpPr/>
            <p:nvPr/>
          </p:nvGrpSpPr>
          <p:grpSpPr>
            <a:xfrm>
              <a:off x="6550764" y="1269791"/>
              <a:ext cx="3210857" cy="1308309"/>
              <a:chOff x="5345430" y="2349500"/>
              <a:chExt cx="3210857" cy="1308309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345430" y="2349500"/>
                <a:ext cx="1308309" cy="1308309"/>
              </a:xfrm>
              <a:prstGeom prst="ellipse">
                <a:avLst/>
              </a:prstGeom>
              <a:solidFill>
                <a:srgbClr val="7E0C6E"/>
              </a:solidFill>
              <a:ln w="38100">
                <a:solidFill>
                  <a:srgbClr val="7E0C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730146" y="2527331"/>
                <a:ext cx="1826141" cy="583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知识问答</a:t>
                </a:r>
              </a:p>
            </p:txBody>
          </p:sp>
          <p:pic>
            <p:nvPicPr>
              <p:cNvPr id="37" name="图形 36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493415" y="2497486"/>
                <a:ext cx="1049919" cy="1049919"/>
              </a:xfrm>
              <a:prstGeom prst="rect">
                <a:avLst/>
              </a:prstGeom>
            </p:spPr>
          </p:pic>
        </p:grpSp>
        <p:sp>
          <p:nvSpPr>
            <p:cNvPr id="34" name="矩形 33"/>
            <p:cNvSpPr/>
            <p:nvPr/>
          </p:nvSpPr>
          <p:spPr>
            <a:xfrm>
              <a:off x="8021204" y="2002552"/>
              <a:ext cx="1194435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nlp</a:t>
              </a:r>
              <a:r>
                <a:rPr lang="zh-CN" altLang="en-US" sz="2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ltp</a:t>
              </a:r>
            </a:p>
          </p:txBody>
        </p:sp>
      </p:grpSp>
      <p:sp>
        <p:nvSpPr>
          <p:cNvPr id="38" name="矩形 37"/>
          <p:cNvSpPr/>
          <p:nvPr/>
        </p:nvSpPr>
        <p:spPr>
          <a:xfrm>
            <a:off x="4087253" y="884182"/>
            <a:ext cx="6402072" cy="57363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949486" y="6319599"/>
            <a:ext cx="6539838" cy="68351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10944309" y="5779329"/>
            <a:ext cx="792706" cy="624503"/>
            <a:chOff x="10801708" y="5801703"/>
            <a:chExt cx="792706" cy="624503"/>
          </a:xfrm>
        </p:grpSpPr>
        <p:sp>
          <p:nvSpPr>
            <p:cNvPr id="41" name="直角三角形 40"/>
            <p:cNvSpPr/>
            <p:nvPr/>
          </p:nvSpPr>
          <p:spPr>
            <a:xfrm rot="16200000">
              <a:off x="11012230" y="5842749"/>
              <a:ext cx="623230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E0C6E"/>
                </a:solidFill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6200000">
              <a:off x="10846083" y="5929443"/>
              <a:ext cx="452388" cy="541138"/>
            </a:xfrm>
            <a:prstGeom prst="rtTriangle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319" y="743366"/>
            <a:ext cx="1120141" cy="396357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 rot="5400000" flipV="1">
            <a:off x="9631168" y="3433078"/>
            <a:ext cx="4191787" cy="87201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967480" y="2183765"/>
            <a:ext cx="1109980" cy="910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000" b="1" i="1" dirty="0">
                <a:solidFill>
                  <a:srgbClr val="7E0C6E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499350" y="2183765"/>
            <a:ext cx="1109980" cy="910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000" b="1" i="1" dirty="0">
                <a:solidFill>
                  <a:srgbClr val="7E0C6E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905250" y="3912235"/>
            <a:ext cx="1109980" cy="910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000" b="1" i="1" dirty="0">
                <a:solidFill>
                  <a:srgbClr val="7E0C6E"/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552690" y="3860165"/>
            <a:ext cx="1109980" cy="910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000" b="1" i="1" dirty="0">
                <a:solidFill>
                  <a:srgbClr val="7E0C6E"/>
                </a:solidFill>
                <a:latin typeface="+mj-ea"/>
                <a:ea typeface="+mj-ea"/>
              </a:rPr>
              <a:t>4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55" y="13762"/>
            <a:ext cx="1844958" cy="1844958"/>
          </a:xfrm>
          <a:prstGeom prst="rect">
            <a:avLst/>
          </a:prstGeom>
        </p:spPr>
      </p:pic>
      <p:pic>
        <p:nvPicPr>
          <p:cNvPr id="40" name="图片 39" descr="C:\Users\帆哥\Desktop\微信图片_20230720230547.png微信图片_202307202305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123825" y="2054225"/>
            <a:ext cx="3763645" cy="4333875"/>
          </a:xfrm>
          <a:prstGeom prst="rect">
            <a:avLst/>
          </a:prstGeom>
          <a:ln>
            <a:solidFill>
              <a:srgbClr val="7E0C6E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8160" y="361950"/>
            <a:ext cx="2495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  <a:sym typeface="+mn-ea"/>
              </a:rPr>
              <a:t>4.1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  <a:sym typeface="+mn-ea"/>
              </a:rPr>
              <a:t>分词和标注</a:t>
            </a:r>
          </a:p>
        </p:txBody>
      </p:sp>
      <p:sp>
        <p:nvSpPr>
          <p:cNvPr id="15" name="矩形 14"/>
          <p:cNvSpPr/>
          <p:nvPr/>
        </p:nvSpPr>
        <p:spPr>
          <a:xfrm>
            <a:off x="7736205" y="1257300"/>
            <a:ext cx="4131945" cy="813435"/>
          </a:xfrm>
          <a:prstGeom prst="rect">
            <a:avLst/>
          </a:prstGeom>
          <a:noFill/>
          <a:ln w="38100">
            <a:solidFill>
              <a:srgbClr val="7E0C6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9" name="椭圆 38"/>
          <p:cNvSpPr/>
          <p:nvPr>
            <p:custDataLst>
              <p:tags r:id="rId1"/>
            </p:custDataLst>
          </p:nvPr>
        </p:nvSpPr>
        <p:spPr>
          <a:xfrm>
            <a:off x="10887145" y="950388"/>
            <a:ext cx="1343708" cy="473309"/>
          </a:xfrm>
          <a:prstGeom prst="ellipse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原句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43095" y="2195830"/>
            <a:ext cx="2294890" cy="808355"/>
            <a:chOff x="4082016" y="1633797"/>
            <a:chExt cx="4148035" cy="4148035"/>
          </a:xfrm>
        </p:grpSpPr>
        <p:sp>
          <p:nvSpPr>
            <p:cNvPr id="2" name="椭圆 1"/>
            <p:cNvSpPr/>
            <p:nvPr/>
          </p:nvSpPr>
          <p:spPr>
            <a:xfrm>
              <a:off x="4883286" y="2558143"/>
              <a:ext cx="2428765" cy="2428765"/>
            </a:xfrm>
            <a:prstGeom prst="ellipse">
              <a:avLst/>
            </a:prstGeom>
            <a:solidFill>
              <a:srgbClr val="7E0C6E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4532280" y="2175568"/>
              <a:ext cx="3193914" cy="3193914"/>
            </a:xfrm>
            <a:prstGeom prst="ellipse">
              <a:avLst/>
            </a:prstGeom>
            <a:noFill/>
            <a:ln w="38100">
              <a:solidFill>
                <a:srgbClr val="7E0C6E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4082016" y="1633797"/>
              <a:ext cx="4148035" cy="4148035"/>
            </a:xfrm>
            <a:prstGeom prst="ellipse">
              <a:avLst/>
            </a:prstGeom>
            <a:noFill/>
            <a:ln w="38100">
              <a:solidFill>
                <a:srgbClr val="7E0C6E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矩形 7"/>
          <p:cNvSpPr/>
          <p:nvPr/>
        </p:nvSpPr>
        <p:spPr>
          <a:xfrm>
            <a:off x="462280" y="1502410"/>
            <a:ext cx="3618865" cy="1026795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8160" y="1713230"/>
            <a:ext cx="3477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NLP——</a:t>
            </a:r>
            <a:r>
              <a:rPr lang="zh-CN" altLang="en-US" dirty="0">
                <a:solidFill>
                  <a:schemeClr val="bg1"/>
                </a:solidFill>
              </a:rPr>
              <a:t>自然语言处理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462280" y="2941955"/>
            <a:ext cx="3618865" cy="1026795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8160" y="3166110"/>
            <a:ext cx="3477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</a:rPr>
              <a:t>LTP——</a:t>
            </a:r>
            <a:r>
              <a:rPr lang="zh-CN" altLang="en-US" dirty="0">
                <a:solidFill>
                  <a:schemeClr val="bg1"/>
                </a:solidFill>
              </a:rPr>
              <a:t>哈工大自然语言处理模型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63795" y="2415540"/>
            <a:ext cx="126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cws.model</a:t>
            </a: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4963795" y="4075430"/>
            <a:ext cx="1266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po</a:t>
            </a:r>
            <a:r>
              <a:rPr lang="zh-CN" altLang="en-US"/>
              <a:t>s.model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4056380" y="2797810"/>
            <a:ext cx="499110" cy="603250"/>
          </a:xfrm>
          <a:prstGeom prst="straightConnector1">
            <a:avLst/>
          </a:prstGeom>
          <a:ln w="38100" cmpd="sng">
            <a:solidFill>
              <a:srgbClr val="7E0C6E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>
            <p:custDataLst>
              <p:tags r:id="rId5"/>
            </p:custDataLst>
          </p:nvPr>
        </p:nvSpPr>
        <p:spPr>
          <a:xfrm>
            <a:off x="7736205" y="3029585"/>
            <a:ext cx="4131945" cy="813435"/>
          </a:xfrm>
          <a:prstGeom prst="rect">
            <a:avLst/>
          </a:prstGeom>
          <a:noFill/>
          <a:ln w="38100">
            <a:solidFill>
              <a:srgbClr val="7E0C6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050665" y="3526790"/>
            <a:ext cx="581025" cy="496570"/>
          </a:xfrm>
          <a:prstGeom prst="straightConnector1">
            <a:avLst/>
          </a:prstGeom>
          <a:ln w="38100" cmpd="sng">
            <a:solidFill>
              <a:srgbClr val="7E0C6E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929880" y="1502410"/>
            <a:ext cx="3744595" cy="570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查询邓布利多军中哈利·波特的同门</a:t>
            </a:r>
          </a:p>
        </p:txBody>
      </p: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7771130" y="3134995"/>
            <a:ext cx="4001770" cy="676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‘</a:t>
            </a:r>
            <a:r>
              <a:rPr lang="zh-CN" altLang="en-US"/>
              <a:t>查询</a:t>
            </a:r>
            <a:r>
              <a:rPr lang="en-US" altLang="zh-CN"/>
              <a:t>’  ’</a:t>
            </a:r>
            <a:r>
              <a:rPr lang="zh-CN" altLang="en-US"/>
              <a:t>邓布利多军</a:t>
            </a:r>
            <a:r>
              <a:rPr lang="en-US" altLang="zh-CN"/>
              <a:t>’  ’</a:t>
            </a:r>
            <a:r>
              <a:rPr lang="zh-CN" altLang="en-US"/>
              <a:t>中</a:t>
            </a:r>
            <a:r>
              <a:rPr lang="en-US" altLang="zh-CN"/>
              <a:t>’  ‘</a:t>
            </a:r>
            <a:r>
              <a:rPr lang="zh-CN" altLang="en-US"/>
              <a:t>哈利·波特</a:t>
            </a:r>
            <a:r>
              <a:rPr lang="en-US" altLang="zh-CN"/>
              <a:t>’      ‘</a:t>
            </a:r>
            <a:r>
              <a:rPr lang="zh-CN" altLang="en-US"/>
              <a:t>的</a:t>
            </a:r>
            <a:r>
              <a:rPr lang="en-US" altLang="zh-CN"/>
              <a:t>’  ‘</a:t>
            </a:r>
            <a:r>
              <a:rPr lang="zh-CN" altLang="en-US"/>
              <a:t>同门</a:t>
            </a:r>
            <a:r>
              <a:rPr lang="en-US" altLang="zh-CN"/>
              <a:t>’</a:t>
            </a:r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7"/>
            </p:custDataLst>
          </p:nvPr>
        </p:nvSpPr>
        <p:spPr>
          <a:xfrm>
            <a:off x="7736205" y="4799965"/>
            <a:ext cx="4131945" cy="813435"/>
          </a:xfrm>
          <a:prstGeom prst="rect">
            <a:avLst/>
          </a:prstGeom>
          <a:noFill/>
          <a:ln w="38100">
            <a:solidFill>
              <a:srgbClr val="7E0C6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8261350" y="5028565"/>
            <a:ext cx="3146425" cy="356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[ 'v' , 'nh' , 'nd' , 'nh' , 'u' , 'n' ]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4443095" y="3843020"/>
            <a:ext cx="2294890" cy="808355"/>
            <a:chOff x="4082016" y="1633797"/>
            <a:chExt cx="4148035" cy="4148035"/>
          </a:xfrm>
        </p:grpSpPr>
        <p:sp>
          <p:nvSpPr>
            <p:cNvPr id="36" name="椭圆 35"/>
            <p:cNvSpPr/>
            <p:nvPr>
              <p:custDataLst>
                <p:tags r:id="rId14"/>
              </p:custDataLst>
            </p:nvPr>
          </p:nvSpPr>
          <p:spPr>
            <a:xfrm>
              <a:off x="4883286" y="2558143"/>
              <a:ext cx="2428765" cy="2428765"/>
            </a:xfrm>
            <a:prstGeom prst="ellipse">
              <a:avLst/>
            </a:prstGeom>
            <a:solidFill>
              <a:srgbClr val="7E0C6E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椭圆 36"/>
            <p:cNvSpPr/>
            <p:nvPr>
              <p:custDataLst>
                <p:tags r:id="rId15"/>
              </p:custDataLst>
            </p:nvPr>
          </p:nvSpPr>
          <p:spPr>
            <a:xfrm>
              <a:off x="4532280" y="2175568"/>
              <a:ext cx="3193914" cy="3193914"/>
            </a:xfrm>
            <a:prstGeom prst="ellipse">
              <a:avLst/>
            </a:prstGeom>
            <a:noFill/>
            <a:ln w="38100">
              <a:solidFill>
                <a:srgbClr val="7E0C6E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/>
            <p:cNvSpPr/>
            <p:nvPr>
              <p:custDataLst>
                <p:tags r:id="rId16"/>
              </p:custDataLst>
            </p:nvPr>
          </p:nvSpPr>
          <p:spPr>
            <a:xfrm>
              <a:off x="4082016" y="1633797"/>
              <a:ext cx="4148035" cy="4148035"/>
            </a:xfrm>
            <a:prstGeom prst="ellipse">
              <a:avLst/>
            </a:prstGeom>
            <a:noFill/>
            <a:ln w="38100">
              <a:solidFill>
                <a:srgbClr val="7E0C6E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2" name="直接箭头连接符 41"/>
          <p:cNvCxnSpPr>
            <a:stCxn id="29" idx="2"/>
            <a:endCxn id="30" idx="0"/>
          </p:cNvCxnSpPr>
          <p:nvPr/>
        </p:nvCxnSpPr>
        <p:spPr>
          <a:xfrm>
            <a:off x="9802495" y="2072640"/>
            <a:ext cx="0" cy="956945"/>
          </a:xfrm>
          <a:prstGeom prst="straightConnector1">
            <a:avLst/>
          </a:prstGeom>
          <a:ln w="63500">
            <a:solidFill>
              <a:srgbClr val="7E0C6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>
            <p:custDataLst>
              <p:tags r:id="rId9"/>
            </p:custDataLst>
          </p:nvPr>
        </p:nvCxnSpPr>
        <p:spPr>
          <a:xfrm>
            <a:off x="9802495" y="3843020"/>
            <a:ext cx="0" cy="956945"/>
          </a:xfrm>
          <a:prstGeom prst="straightConnector1">
            <a:avLst/>
          </a:prstGeom>
          <a:ln w="63500">
            <a:solidFill>
              <a:srgbClr val="7E0C6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8" idx="6"/>
          </p:cNvCxnSpPr>
          <p:nvPr/>
        </p:nvCxnSpPr>
        <p:spPr>
          <a:xfrm>
            <a:off x="6737985" y="2600325"/>
            <a:ext cx="3068955" cy="5080"/>
          </a:xfrm>
          <a:prstGeom prst="line">
            <a:avLst/>
          </a:prstGeom>
          <a:ln w="28575" cmpd="sng">
            <a:solidFill>
              <a:srgbClr val="7E0C6E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10"/>
            </p:custDataLst>
          </p:nvPr>
        </p:nvCxnSpPr>
        <p:spPr>
          <a:xfrm>
            <a:off x="6737985" y="4267200"/>
            <a:ext cx="3068955" cy="5080"/>
          </a:xfrm>
          <a:prstGeom prst="line">
            <a:avLst/>
          </a:prstGeom>
          <a:ln w="28575" cmpd="sng">
            <a:solidFill>
              <a:srgbClr val="7E0C6E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8966200" y="2249170"/>
            <a:ext cx="652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分词</a:t>
            </a:r>
          </a:p>
        </p:txBody>
      </p:sp>
      <p:sp>
        <p:nvSpPr>
          <p:cNvPr id="47" name="文本框 46"/>
          <p:cNvSpPr txBox="1"/>
          <p:nvPr>
            <p:custDataLst>
              <p:tags r:id="rId11"/>
            </p:custDataLst>
          </p:nvPr>
        </p:nvSpPr>
        <p:spPr>
          <a:xfrm>
            <a:off x="8554720" y="4266565"/>
            <a:ext cx="1144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词性标注</a:t>
            </a:r>
          </a:p>
        </p:txBody>
      </p:sp>
      <p:sp>
        <p:nvSpPr>
          <p:cNvPr id="49" name="椭圆 48"/>
          <p:cNvSpPr/>
          <p:nvPr>
            <p:custDataLst>
              <p:tags r:id="rId12"/>
            </p:custDataLst>
          </p:nvPr>
        </p:nvSpPr>
        <p:spPr>
          <a:xfrm>
            <a:off x="10887145" y="2694098"/>
            <a:ext cx="1343708" cy="473309"/>
          </a:xfrm>
          <a:prstGeom prst="ellipse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分割词</a:t>
            </a:r>
          </a:p>
        </p:txBody>
      </p:sp>
      <p:sp>
        <p:nvSpPr>
          <p:cNvPr id="50" name="椭圆 49"/>
          <p:cNvSpPr/>
          <p:nvPr>
            <p:custDataLst>
              <p:tags r:id="rId13"/>
            </p:custDataLst>
          </p:nvPr>
        </p:nvSpPr>
        <p:spPr>
          <a:xfrm>
            <a:off x="10887145" y="4570523"/>
            <a:ext cx="1343708" cy="473309"/>
          </a:xfrm>
          <a:prstGeom prst="ellipse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词性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29030" y="2150110"/>
            <a:ext cx="3020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人机交流，实现语言的沟通转换</a:t>
            </a:r>
            <a:endParaRPr lang="zh-CN" altLang="en-US" sz="1400" dirty="0">
              <a:solidFill>
                <a:schemeClr val="bg1"/>
              </a:solidFill>
            </a:endParaRPr>
          </a:p>
          <a:p>
            <a:endParaRPr lang="zh-CN" altLang="en-US" sz="1400"/>
          </a:p>
        </p:txBody>
      </p:sp>
      <p:sp>
        <p:nvSpPr>
          <p:cNvPr id="52" name="文本框 51"/>
          <p:cNvSpPr txBox="1"/>
          <p:nvPr/>
        </p:nvSpPr>
        <p:spPr>
          <a:xfrm>
            <a:off x="1430020" y="3587750"/>
            <a:ext cx="25603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</a:rPr>
              <a:t>历时十年开发的语言处理系统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" y="4354195"/>
            <a:ext cx="2840990" cy="18357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8160" y="361950"/>
            <a:ext cx="2111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4.2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问题模式判别</a:t>
            </a:r>
          </a:p>
        </p:txBody>
      </p:sp>
      <p:sp>
        <p:nvSpPr>
          <p:cNvPr id="9" name="圆: 空心 8"/>
          <p:cNvSpPr/>
          <p:nvPr/>
        </p:nvSpPr>
        <p:spPr>
          <a:xfrm>
            <a:off x="700391" y="1769569"/>
            <a:ext cx="10914435" cy="2898843"/>
          </a:xfrm>
          <a:prstGeom prst="donut">
            <a:avLst>
              <a:gd name="adj" fmla="val 1448"/>
            </a:avLst>
          </a:prstGeom>
          <a:gradFill flip="none" rotWithShape="1">
            <a:gsLst>
              <a:gs pos="32000">
                <a:srgbClr val="7E0C6E"/>
              </a:gs>
              <a:gs pos="86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圆: 空心 14"/>
          <p:cNvSpPr/>
          <p:nvPr/>
        </p:nvSpPr>
        <p:spPr>
          <a:xfrm>
            <a:off x="2702667" y="2511377"/>
            <a:ext cx="6909881" cy="1835245"/>
          </a:xfrm>
          <a:prstGeom prst="donut">
            <a:avLst>
              <a:gd name="adj" fmla="val 1448"/>
            </a:avLst>
          </a:prstGeom>
          <a:gradFill flip="none" rotWithShape="1">
            <a:gsLst>
              <a:gs pos="32000">
                <a:srgbClr val="7E0C6E"/>
              </a:gs>
              <a:gs pos="86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圆: 空心 16"/>
          <p:cNvSpPr/>
          <p:nvPr/>
        </p:nvSpPr>
        <p:spPr>
          <a:xfrm>
            <a:off x="4475533" y="2819420"/>
            <a:ext cx="3240933" cy="860783"/>
          </a:xfrm>
          <a:prstGeom prst="donut">
            <a:avLst>
              <a:gd name="adj" fmla="val 1448"/>
            </a:avLst>
          </a:prstGeom>
          <a:gradFill flip="none" rotWithShape="1">
            <a:gsLst>
              <a:gs pos="32000">
                <a:srgbClr val="7E0C6E"/>
              </a:gs>
              <a:gs pos="86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47918" y="2488798"/>
            <a:ext cx="253514" cy="253514"/>
          </a:xfrm>
          <a:prstGeom prst="ellipse">
            <a:avLst/>
          </a:prstGeom>
          <a:solidFill>
            <a:srgbClr val="7E0C6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903731" y="3572131"/>
            <a:ext cx="253514" cy="253514"/>
          </a:xfrm>
          <a:prstGeom prst="ellipse">
            <a:avLst/>
          </a:prstGeom>
          <a:solidFill>
            <a:srgbClr val="7E0C6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2960896" y="4316756"/>
            <a:ext cx="253514" cy="253514"/>
          </a:xfrm>
          <a:prstGeom prst="ellipse">
            <a:avLst/>
          </a:prstGeom>
          <a:solidFill>
            <a:srgbClr val="7E0C6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5969242" y="4547042"/>
            <a:ext cx="253514" cy="253514"/>
          </a:xfrm>
          <a:prstGeom prst="ellipse">
            <a:avLst/>
          </a:prstGeom>
          <a:solidFill>
            <a:srgbClr val="7E0C6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8369542" y="4390920"/>
            <a:ext cx="253514" cy="253514"/>
          </a:xfrm>
          <a:prstGeom prst="ellipse">
            <a:avLst/>
          </a:prstGeom>
          <a:solidFill>
            <a:srgbClr val="7E0C6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11106363" y="3632078"/>
            <a:ext cx="253514" cy="253514"/>
          </a:xfrm>
          <a:prstGeom prst="ellipse">
            <a:avLst/>
          </a:prstGeom>
          <a:solidFill>
            <a:srgbClr val="7E0C6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10804288" y="2419844"/>
            <a:ext cx="253514" cy="253514"/>
          </a:xfrm>
          <a:prstGeom prst="ellipse">
            <a:avLst/>
          </a:prstGeom>
          <a:solidFill>
            <a:srgbClr val="7E0C6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72042" y="1324706"/>
            <a:ext cx="4303395" cy="1186815"/>
            <a:chOff x="577807" y="1425036"/>
            <a:chExt cx="4303395" cy="1186815"/>
          </a:xfrm>
        </p:grpSpPr>
        <p:sp>
          <p:nvSpPr>
            <p:cNvPr id="25" name="文本框 24"/>
            <p:cNvSpPr txBox="1"/>
            <p:nvPr/>
          </p:nvSpPr>
          <p:spPr>
            <a:xfrm>
              <a:off x="577807" y="1425036"/>
              <a:ext cx="176416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问题模式</a:t>
              </a:r>
              <a:r>
                <a:rPr lang="en-US" altLang="zh-CN" sz="2000" b="1" dirty="0">
                  <a:solidFill>
                    <a:srgbClr val="7E0C6E"/>
                  </a:solidFill>
                  <a:latin typeface="+mj-ea"/>
                  <a:ea typeface="+mj-ea"/>
                </a:rPr>
                <a:t>1</a:t>
              </a:r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：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77807" y="1905096"/>
              <a:ext cx="430339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A966A0"/>
                  </a:solidFill>
                  <a:latin typeface="+mj-ea"/>
                  <a:ea typeface="+mj-ea"/>
                </a:rPr>
                <a:t>查询和某人相关的人物、组织和职业；</a:t>
              </a:r>
            </a:p>
            <a:p>
              <a:r>
                <a:rPr lang="zh-CN" altLang="en-US" sz="2000" b="1" dirty="0">
                  <a:solidFill>
                    <a:srgbClr val="A966A0"/>
                  </a:solidFill>
                  <a:latin typeface="+mj-ea"/>
                  <a:ea typeface="+mj-ea"/>
                </a:rPr>
                <a:t>查询某药物的组成成分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7449" y="3917702"/>
            <a:ext cx="2415540" cy="1149350"/>
            <a:chOff x="700362" y="1457421"/>
            <a:chExt cx="2415540" cy="1149350"/>
          </a:xfrm>
        </p:grpSpPr>
        <p:sp>
          <p:nvSpPr>
            <p:cNvPr id="30" name="文本框 29"/>
            <p:cNvSpPr txBox="1"/>
            <p:nvPr/>
          </p:nvSpPr>
          <p:spPr>
            <a:xfrm>
              <a:off x="969602" y="1457421"/>
              <a:ext cx="176416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问题模式</a:t>
              </a:r>
              <a:r>
                <a:rPr lang="en-US" altLang="zh-CN" sz="2000" b="1" dirty="0">
                  <a:solidFill>
                    <a:srgbClr val="7E0C6E"/>
                  </a:solidFill>
                  <a:latin typeface="+mj-ea"/>
                  <a:ea typeface="+mj-ea"/>
                </a:rPr>
                <a:t>2</a:t>
              </a:r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：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00362" y="1900016"/>
              <a:ext cx="241554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A966A0"/>
                  </a:solidFill>
                  <a:latin typeface="+mj-ea"/>
                  <a:ea typeface="+mj-ea"/>
                </a:rPr>
                <a:t>查询和某人有某关系的人物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88039" y="4885298"/>
            <a:ext cx="2999105" cy="832485"/>
            <a:chOff x="-33698" y="1466311"/>
            <a:chExt cx="2999105" cy="832485"/>
          </a:xfrm>
        </p:grpSpPr>
        <p:sp>
          <p:nvSpPr>
            <p:cNvPr id="33" name="文本框 32"/>
            <p:cNvSpPr txBox="1"/>
            <p:nvPr/>
          </p:nvSpPr>
          <p:spPr>
            <a:xfrm>
              <a:off x="516847" y="1466311"/>
              <a:ext cx="176416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问题模式</a:t>
              </a:r>
              <a:r>
                <a:rPr lang="en-US" altLang="zh-CN" sz="2000" b="1" dirty="0">
                  <a:solidFill>
                    <a:srgbClr val="7E0C6E"/>
                  </a:solidFill>
                  <a:latin typeface="+mj-ea"/>
                  <a:ea typeface="+mj-ea"/>
                </a:rPr>
                <a:t>3</a:t>
              </a:r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：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-33698" y="1900016"/>
              <a:ext cx="299910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A966A0"/>
                  </a:solidFill>
                  <a:latin typeface="+mj-ea"/>
                  <a:ea typeface="+mj-ea"/>
                </a:rPr>
                <a:t>查询某两个人之间的关系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853803" y="4919969"/>
            <a:ext cx="2625090" cy="1193165"/>
            <a:chOff x="462872" y="1216756"/>
            <a:chExt cx="2625090" cy="1193165"/>
          </a:xfrm>
        </p:grpSpPr>
        <p:sp>
          <p:nvSpPr>
            <p:cNvPr id="36" name="文本框 35"/>
            <p:cNvSpPr txBox="1"/>
            <p:nvPr/>
          </p:nvSpPr>
          <p:spPr>
            <a:xfrm>
              <a:off x="673057" y="1216756"/>
              <a:ext cx="176416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问题模式</a:t>
              </a:r>
              <a:r>
                <a:rPr lang="en-US" altLang="zh-CN" sz="2000" b="1" dirty="0">
                  <a:solidFill>
                    <a:srgbClr val="7E0C6E"/>
                  </a:solidFill>
                  <a:latin typeface="+mj-ea"/>
                  <a:ea typeface="+mj-ea"/>
                </a:rPr>
                <a:t>4</a:t>
              </a:r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：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62872" y="1703166"/>
              <a:ext cx="262509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A966A0"/>
                  </a:solidFill>
                  <a:latin typeface="+mj-ea"/>
                  <a:ea typeface="+mj-ea"/>
                </a:rPr>
                <a:t>查询某两个人之间的交集/共友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716532" y="4841495"/>
            <a:ext cx="2463165" cy="1186180"/>
            <a:chOff x="671787" y="1420591"/>
            <a:chExt cx="2463165" cy="1186180"/>
          </a:xfrm>
        </p:grpSpPr>
        <p:sp>
          <p:nvSpPr>
            <p:cNvPr id="39" name="文本框 38"/>
            <p:cNvSpPr txBox="1"/>
            <p:nvPr/>
          </p:nvSpPr>
          <p:spPr>
            <a:xfrm>
              <a:off x="671787" y="1420591"/>
              <a:ext cx="176416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问题模式</a:t>
              </a:r>
              <a:r>
                <a:rPr lang="en-US" altLang="zh-CN" sz="2000" b="1" dirty="0">
                  <a:solidFill>
                    <a:srgbClr val="7E0C6E"/>
                  </a:solidFill>
                  <a:latin typeface="+mj-ea"/>
                  <a:ea typeface="+mj-ea"/>
                </a:rPr>
                <a:t>5</a:t>
              </a:r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：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52432" y="1900016"/>
              <a:ext cx="238252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A966A0"/>
                  </a:solidFill>
                  <a:latin typeface="+mj-ea"/>
                  <a:ea typeface="+mj-ea"/>
                </a:rPr>
                <a:t>查询某组织内的所有人物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941757" y="4105648"/>
            <a:ext cx="2071370" cy="1182370"/>
            <a:chOff x="462266" y="1280256"/>
            <a:chExt cx="2071370" cy="1182370"/>
          </a:xfrm>
        </p:grpSpPr>
        <p:sp>
          <p:nvSpPr>
            <p:cNvPr id="42" name="文本框 41"/>
            <p:cNvSpPr txBox="1"/>
            <p:nvPr/>
          </p:nvSpPr>
          <p:spPr>
            <a:xfrm>
              <a:off x="577172" y="1280256"/>
              <a:ext cx="176416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问题模式</a:t>
              </a:r>
              <a:r>
                <a:rPr lang="en-US" altLang="zh-CN" sz="2000" b="1" dirty="0">
                  <a:solidFill>
                    <a:srgbClr val="7E0C6E"/>
                  </a:solidFill>
                  <a:latin typeface="+mj-ea"/>
                  <a:ea typeface="+mj-ea"/>
                </a:rPr>
                <a:t>6</a:t>
              </a:r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：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62266" y="1755871"/>
              <a:ext cx="207137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A966A0"/>
                  </a:solidFill>
                  <a:latin typeface="+mj-ea"/>
                  <a:ea typeface="+mj-ea"/>
                </a:rPr>
                <a:t>查询具有某关系的人物对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030239" y="1445850"/>
            <a:ext cx="3114040" cy="1165860"/>
            <a:chOff x="-534713" y="1440911"/>
            <a:chExt cx="3114040" cy="1165860"/>
          </a:xfrm>
        </p:grpSpPr>
        <p:sp>
          <p:nvSpPr>
            <p:cNvPr id="45" name="文本框 44"/>
            <p:cNvSpPr txBox="1"/>
            <p:nvPr/>
          </p:nvSpPr>
          <p:spPr>
            <a:xfrm>
              <a:off x="231097" y="1440911"/>
              <a:ext cx="176416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问题模式</a:t>
              </a:r>
              <a:r>
                <a:rPr lang="en-US" altLang="zh-CN" sz="2000" b="1" dirty="0">
                  <a:solidFill>
                    <a:srgbClr val="7E0C6E"/>
                  </a:solidFill>
                  <a:latin typeface="+mj-ea"/>
                  <a:ea typeface="+mj-ea"/>
                </a:rPr>
                <a:t>7</a:t>
              </a:r>
              <a:r>
                <a:rPr lang="zh-CN" altLang="en-US" sz="2000" b="1" dirty="0">
                  <a:solidFill>
                    <a:srgbClr val="7E0C6E"/>
                  </a:solidFill>
                  <a:latin typeface="+mj-ea"/>
                  <a:ea typeface="+mj-ea"/>
                </a:rPr>
                <a:t>：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-534713" y="1900016"/>
              <a:ext cx="311404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A966A0"/>
                  </a:solidFill>
                  <a:latin typeface="+mj-ea"/>
                  <a:ea typeface="+mj-ea"/>
                </a:rPr>
                <a:t>查询某组织内与某人有某关系的人物</a:t>
              </a:r>
            </a:p>
          </p:txBody>
        </p:sp>
      </p:grpSp>
      <p:pic>
        <p:nvPicPr>
          <p:cNvPr id="4" name="图形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5903" y="1769908"/>
            <a:ext cx="1049919" cy="10499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89880" y="3680460"/>
            <a:ext cx="16833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光小标宋_CNKI" panose="02000500000000000000" charset="-122"/>
                <a:ea typeface="华光小标宋_CNKI" panose="02000500000000000000" charset="-122"/>
                <a:sym typeface="汉仪雪君体简" panose="02010600000101010101" charset="-122"/>
              </a:rPr>
              <a:t>问什么？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880" y="1174750"/>
            <a:ext cx="1684020" cy="23971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91465" y="919480"/>
            <a:ext cx="4635500" cy="875030"/>
          </a:xfrm>
          <a:prstGeom prst="rect">
            <a:avLst/>
          </a:prstGeom>
          <a:solidFill>
            <a:srgbClr val="7E0C6E">
              <a:alpha val="4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160" y="361950"/>
            <a:ext cx="2118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4.2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问题模式判别</a:t>
            </a:r>
          </a:p>
        </p:txBody>
      </p:sp>
      <p:sp>
        <p:nvSpPr>
          <p:cNvPr id="29" name="文本框 28"/>
          <p:cNvSpPr txBox="1"/>
          <p:nvPr>
            <p:custDataLst>
              <p:tags r:id="rId1"/>
            </p:custDataLst>
          </p:nvPr>
        </p:nvSpPr>
        <p:spPr>
          <a:xfrm>
            <a:off x="411480" y="1176020"/>
            <a:ext cx="4471670" cy="570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/>
              <a:t>原句</a:t>
            </a:r>
            <a:r>
              <a:rPr lang="zh-CN" altLang="en-US"/>
              <a:t>：查询邓布利多军中哈利·波特的同门</a:t>
            </a: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6866890" y="919480"/>
            <a:ext cx="4839335" cy="875030"/>
          </a:xfrm>
          <a:prstGeom prst="rect">
            <a:avLst/>
          </a:prstGeom>
          <a:solidFill>
            <a:srgbClr val="7E0C6E">
              <a:alpha val="4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973570" y="1176020"/>
            <a:ext cx="4732020" cy="570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/>
              <a:t>模式</a:t>
            </a:r>
            <a:r>
              <a:rPr lang="en-US" altLang="zh-CN" b="1"/>
              <a:t>7</a:t>
            </a:r>
            <a:r>
              <a:rPr lang="zh-CN" altLang="en-US"/>
              <a:t>：查询某组织内与某人有某关系的人物</a:t>
            </a:r>
          </a:p>
        </p:txBody>
      </p:sp>
      <p:sp>
        <p:nvSpPr>
          <p:cNvPr id="7" name="右箭头 6"/>
          <p:cNvSpPr/>
          <p:nvPr/>
        </p:nvSpPr>
        <p:spPr>
          <a:xfrm>
            <a:off x="5440680" y="1252220"/>
            <a:ext cx="1019810" cy="318135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655945" y="807720"/>
            <a:ext cx="4819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/>
              <a:t>？</a:t>
            </a:r>
          </a:p>
        </p:txBody>
      </p:sp>
      <p:sp>
        <p:nvSpPr>
          <p:cNvPr id="59" name="椭圆 58"/>
          <p:cNvSpPr/>
          <p:nvPr>
            <p:custDataLst>
              <p:tags r:id="rId4"/>
            </p:custDataLst>
          </p:nvPr>
        </p:nvSpPr>
        <p:spPr>
          <a:xfrm>
            <a:off x="10427405" y="2289603"/>
            <a:ext cx="1343708" cy="473309"/>
          </a:xfrm>
          <a:prstGeom prst="ellipse">
            <a:avLst/>
          </a:prstGeom>
          <a:solidFill>
            <a:srgbClr val="7E0C6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关系</a:t>
            </a:r>
          </a:p>
        </p:txBody>
      </p:sp>
      <p:sp>
        <p:nvSpPr>
          <p:cNvPr id="13" name="椭圆 12"/>
          <p:cNvSpPr/>
          <p:nvPr>
            <p:custDataLst>
              <p:tags r:id="rId5"/>
            </p:custDataLst>
          </p:nvPr>
        </p:nvSpPr>
        <p:spPr>
          <a:xfrm>
            <a:off x="8756085" y="2855388"/>
            <a:ext cx="1343708" cy="473309"/>
          </a:xfrm>
          <a:prstGeom prst="ellipse">
            <a:avLst/>
          </a:prstGeom>
          <a:solidFill>
            <a:srgbClr val="7E0C6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人物</a:t>
            </a:r>
          </a:p>
        </p:txBody>
      </p:sp>
      <p:sp>
        <p:nvSpPr>
          <p:cNvPr id="14" name="椭圆 13"/>
          <p:cNvSpPr/>
          <p:nvPr>
            <p:custDataLst>
              <p:tags r:id="rId6"/>
            </p:custDataLst>
          </p:nvPr>
        </p:nvSpPr>
        <p:spPr>
          <a:xfrm>
            <a:off x="7057460" y="2289603"/>
            <a:ext cx="1343708" cy="473309"/>
          </a:xfrm>
          <a:prstGeom prst="ellipse">
            <a:avLst/>
          </a:prstGeom>
          <a:solidFill>
            <a:srgbClr val="7E0C6E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组织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7877175" y="1499235"/>
            <a:ext cx="959485" cy="745490"/>
          </a:xfrm>
          <a:prstGeom prst="straightConnector1">
            <a:avLst/>
          </a:prstGeom>
          <a:ln>
            <a:solidFill>
              <a:srgbClr val="7E0C6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9478010" y="1466215"/>
            <a:ext cx="142875" cy="1348740"/>
          </a:xfrm>
          <a:prstGeom prst="straightConnector1">
            <a:avLst/>
          </a:prstGeom>
          <a:ln>
            <a:solidFill>
              <a:srgbClr val="7E0C6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0558145" y="1499235"/>
            <a:ext cx="427355" cy="701675"/>
          </a:xfrm>
          <a:prstGeom prst="straightConnector1">
            <a:avLst/>
          </a:prstGeom>
          <a:ln>
            <a:solidFill>
              <a:srgbClr val="7E0C6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714875" y="3549015"/>
            <a:ext cx="3742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+mj-lt"/>
                <a:cs typeface="+mj-lt"/>
              </a:rPr>
              <a:t>= </a:t>
            </a:r>
            <a:r>
              <a:rPr lang="zh-CN" altLang="en-US">
                <a:latin typeface="+mj-lt"/>
                <a:cs typeface="+mj-lt"/>
              </a:rPr>
              <a:t>graph.run("MATCH (n:Organization) </a:t>
            </a:r>
            <a:r>
              <a:rPr lang="en-US" altLang="zh-CN">
                <a:latin typeface="+mj-lt"/>
                <a:cs typeface="+mj-lt"/>
              </a:rPr>
              <a:t>   </a:t>
            </a:r>
          </a:p>
          <a:p>
            <a:r>
              <a:rPr lang="en-US" altLang="zh-CN">
                <a:latin typeface="+mj-lt"/>
                <a:cs typeface="+mj-lt"/>
              </a:rPr>
              <a:t>   </a:t>
            </a:r>
            <a:r>
              <a:rPr lang="zh-CN" altLang="en-US">
                <a:latin typeface="+mj-lt"/>
                <a:cs typeface="+mj-lt"/>
              </a:rPr>
              <a:t>RETURN n.name")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239885" y="3582035"/>
            <a:ext cx="707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‘nh’</a:t>
            </a:r>
          </a:p>
        </p:txBody>
      </p:sp>
      <p:pic>
        <p:nvPicPr>
          <p:cNvPr id="24" name="图形 16" descr="标记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714875" y="2896870"/>
            <a:ext cx="652145" cy="652145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5212080" y="3072130"/>
            <a:ext cx="1761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Organization</a:t>
            </a:r>
          </a:p>
        </p:txBody>
      </p:sp>
      <p:pic>
        <p:nvPicPr>
          <p:cNvPr id="26" name="图形 16" descr="标记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695690" y="3884930"/>
            <a:ext cx="652145" cy="652145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9168765" y="4055745"/>
            <a:ext cx="1761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词性列表</a:t>
            </a:r>
            <a:r>
              <a:rPr lang="en-US" altLang="zh-CN" sz="2000" b="1" dirty="0">
                <a:solidFill>
                  <a:srgbClr val="7E0C6E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ns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95275" y="2605405"/>
            <a:ext cx="518795" cy="528955"/>
            <a:chOff x="321" y="3404"/>
            <a:chExt cx="1154" cy="1092"/>
          </a:xfrm>
        </p:grpSpPr>
        <p:sp>
          <p:nvSpPr>
            <p:cNvPr id="28" name="椭圆 27"/>
            <p:cNvSpPr/>
            <p:nvPr>
              <p:custDataLst>
                <p:tags r:id="rId20"/>
              </p:custDataLst>
            </p:nvPr>
          </p:nvSpPr>
          <p:spPr>
            <a:xfrm>
              <a:off x="321" y="3404"/>
              <a:ext cx="1155" cy="1093"/>
            </a:xfrm>
            <a:prstGeom prst="ellipse">
              <a:avLst/>
            </a:prstGeom>
            <a:solidFill>
              <a:srgbClr val="7E0C6E"/>
            </a:solidFill>
            <a:ln w="38100">
              <a:solidFill>
                <a:srgbClr val="7E0C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0" name="图形 2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04" y="3466"/>
              <a:ext cx="989" cy="989"/>
            </a:xfrm>
            <a:prstGeom prst="rect">
              <a:avLst/>
            </a:prstGeom>
          </p:spPr>
        </p:pic>
      </p:grpSp>
      <p:cxnSp>
        <p:nvCxnSpPr>
          <p:cNvPr id="32" name="直接连接符 31"/>
          <p:cNvCxnSpPr/>
          <p:nvPr/>
        </p:nvCxnSpPr>
        <p:spPr>
          <a:xfrm flipV="1">
            <a:off x="1638300" y="1515745"/>
            <a:ext cx="1206500" cy="114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>
            <p:custDataLst>
              <p:tags r:id="rId11"/>
            </p:custDataLst>
          </p:nvPr>
        </p:nvCxnSpPr>
        <p:spPr>
          <a:xfrm flipV="1">
            <a:off x="3054350" y="1515745"/>
            <a:ext cx="1023620" cy="1651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2225040" y="3223260"/>
            <a:ext cx="2489835" cy="13970"/>
          </a:xfrm>
          <a:prstGeom prst="straightConnector1">
            <a:avLst/>
          </a:prstGeom>
          <a:ln w="38100">
            <a:solidFill>
              <a:srgbClr val="7E0C6E">
                <a:alpha val="25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2"/>
            </p:custDataLst>
          </p:nvPr>
        </p:nvCxnSpPr>
        <p:spPr>
          <a:xfrm>
            <a:off x="2241550" y="1565275"/>
            <a:ext cx="8890" cy="1671955"/>
          </a:xfrm>
          <a:prstGeom prst="straightConnector1">
            <a:avLst/>
          </a:prstGeom>
          <a:ln w="38100">
            <a:solidFill>
              <a:srgbClr val="7E0C6E">
                <a:alpha val="25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14705" y="2703830"/>
            <a:ext cx="1655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字符串匹配</a:t>
            </a:r>
          </a:p>
        </p:txBody>
      </p:sp>
      <p:cxnSp>
        <p:nvCxnSpPr>
          <p:cNvPr id="43" name="直接箭头连接符 42"/>
          <p:cNvCxnSpPr/>
          <p:nvPr>
            <p:custDataLst>
              <p:tags r:id="rId13"/>
            </p:custDataLst>
          </p:nvPr>
        </p:nvCxnSpPr>
        <p:spPr>
          <a:xfrm flipH="1">
            <a:off x="3924935" y="5588635"/>
            <a:ext cx="5723255" cy="5715"/>
          </a:xfrm>
          <a:prstGeom prst="straightConnector1">
            <a:avLst/>
          </a:prstGeom>
          <a:ln w="38100">
            <a:solidFill>
              <a:srgbClr val="7E0C6E">
                <a:alpha val="25000"/>
              </a:srgb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>
            <p:custDataLst>
              <p:tags r:id="rId14"/>
            </p:custDataLst>
          </p:nvPr>
        </p:nvCxnSpPr>
        <p:spPr>
          <a:xfrm>
            <a:off x="3902710" y="1565275"/>
            <a:ext cx="38100" cy="4029075"/>
          </a:xfrm>
          <a:prstGeom prst="straightConnector1">
            <a:avLst/>
          </a:prstGeom>
          <a:ln w="38100">
            <a:solidFill>
              <a:srgbClr val="7E0C6E">
                <a:alpha val="25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>
            <p:custDataLst>
              <p:tags r:id="rId15"/>
            </p:custDataLst>
          </p:nvPr>
        </p:nvCxnSpPr>
        <p:spPr>
          <a:xfrm flipV="1">
            <a:off x="9649460" y="4453890"/>
            <a:ext cx="9525" cy="1137285"/>
          </a:xfrm>
          <a:prstGeom prst="straightConnector1">
            <a:avLst/>
          </a:prstGeom>
          <a:ln w="38100">
            <a:solidFill>
              <a:srgbClr val="7E0C6E">
                <a:alpha val="2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2131695" y="4653280"/>
            <a:ext cx="622935" cy="617855"/>
            <a:chOff x="1224" y="6290"/>
            <a:chExt cx="2060" cy="2060"/>
          </a:xfrm>
        </p:grpSpPr>
        <p:sp>
          <p:nvSpPr>
            <p:cNvPr id="46" name="椭圆 45"/>
            <p:cNvSpPr/>
            <p:nvPr>
              <p:custDataLst>
                <p:tags r:id="rId18"/>
              </p:custDataLst>
            </p:nvPr>
          </p:nvSpPr>
          <p:spPr>
            <a:xfrm>
              <a:off x="1224" y="6290"/>
              <a:ext cx="2060" cy="2060"/>
            </a:xfrm>
            <a:prstGeom prst="ellipse">
              <a:avLst/>
            </a:prstGeom>
            <a:solidFill>
              <a:srgbClr val="7E0C6E"/>
            </a:solidFill>
            <a:ln w="38100">
              <a:solidFill>
                <a:srgbClr val="7E0C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7" name="图形 30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428" y="6494"/>
              <a:ext cx="1653" cy="1653"/>
            </a:xfrm>
            <a:prstGeom prst="rect">
              <a:avLst/>
            </a:prstGeom>
          </p:spPr>
        </p:pic>
      </p:grpSp>
      <p:sp>
        <p:nvSpPr>
          <p:cNvPr id="49" name="文本框 48"/>
          <p:cNvSpPr txBox="1"/>
          <p:nvPr>
            <p:custDataLst>
              <p:tags r:id="rId16"/>
            </p:custDataLst>
          </p:nvPr>
        </p:nvSpPr>
        <p:spPr>
          <a:xfrm>
            <a:off x="2754630" y="4777740"/>
            <a:ext cx="124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词性比对</a:t>
            </a:r>
          </a:p>
        </p:txBody>
      </p:sp>
      <p:pic>
        <p:nvPicPr>
          <p:cNvPr id="60" name="图片 5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18745" y="3884930"/>
            <a:ext cx="1743710" cy="23069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/>
          <p:nvPr/>
        </p:nvPicPr>
        <p:blipFill>
          <a:blip r:embed="rId30"/>
          <a:stretch>
            <a:fillRect/>
          </a:stretch>
        </p:blipFill>
        <p:spPr>
          <a:xfrm rot="18540000">
            <a:off x="3907155" y="2626360"/>
            <a:ext cx="3249295" cy="2216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18160" y="361950"/>
            <a:ext cx="2118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4.3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信息检索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908685" y="2014855"/>
            <a:ext cx="1898650" cy="600710"/>
            <a:chOff x="1431" y="3173"/>
            <a:chExt cx="2990" cy="946"/>
          </a:xfrm>
        </p:grpSpPr>
        <p:sp>
          <p:nvSpPr>
            <p:cNvPr id="19" name="圆角矩形 18"/>
            <p:cNvSpPr/>
            <p:nvPr/>
          </p:nvSpPr>
          <p:spPr>
            <a:xfrm>
              <a:off x="1431" y="3173"/>
              <a:ext cx="2991" cy="947"/>
            </a:xfrm>
            <a:prstGeom prst="roundRect">
              <a:avLst/>
            </a:prstGeom>
            <a:solidFill>
              <a:schemeClr val="bg2"/>
            </a:solidFill>
            <a:ln w="25400">
              <a:solidFill>
                <a:srgbClr val="7E0C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15" y="3356"/>
              <a:ext cx="198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问题模式</a:t>
              </a:r>
              <a:r>
                <a:rPr lang="en-US" altLang="zh-CN"/>
                <a:t>A</a:t>
              </a:r>
            </a:p>
          </p:txBody>
        </p:sp>
      </p:grpSp>
      <p:sp>
        <p:nvSpPr>
          <p:cNvPr id="24" name="椭圆 23"/>
          <p:cNvSpPr/>
          <p:nvPr>
            <p:custDataLst>
              <p:tags r:id="rId1"/>
            </p:custDataLst>
          </p:nvPr>
        </p:nvSpPr>
        <p:spPr>
          <a:xfrm>
            <a:off x="3449211" y="1875181"/>
            <a:ext cx="253514" cy="253514"/>
          </a:xfrm>
          <a:prstGeom prst="ellipse">
            <a:avLst/>
          </a:prstGeom>
          <a:solidFill>
            <a:srgbClr val="7E0C6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>
            <p:custDataLst>
              <p:tags r:id="rId2"/>
            </p:custDataLst>
          </p:nvPr>
        </p:nvSpPr>
        <p:spPr>
          <a:xfrm>
            <a:off x="3449211" y="2453031"/>
            <a:ext cx="253514" cy="253514"/>
          </a:xfrm>
          <a:prstGeom prst="ellipse">
            <a:avLst/>
          </a:prstGeom>
          <a:solidFill>
            <a:srgbClr val="7E0C6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>
            <p:custDataLst>
              <p:tags r:id="rId3"/>
            </p:custDataLst>
          </p:nvPr>
        </p:nvSpPr>
        <p:spPr>
          <a:xfrm>
            <a:off x="603250" y="1017270"/>
            <a:ext cx="204470" cy="672465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908685" y="1151890"/>
            <a:ext cx="48647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不同问题模式下提取的关键信息不同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702685" y="1817370"/>
            <a:ext cx="730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组织</a:t>
            </a: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3702685" y="2395220"/>
            <a:ext cx="730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关系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3449320" y="3551555"/>
            <a:ext cx="1137285" cy="368300"/>
            <a:chOff x="5432" y="5593"/>
            <a:chExt cx="1791" cy="580"/>
          </a:xfrm>
        </p:grpSpPr>
        <p:sp>
          <p:nvSpPr>
            <p:cNvPr id="23" name="椭圆 22"/>
            <p:cNvSpPr/>
            <p:nvPr>
              <p:custDataLst>
                <p:tags r:id="rId27"/>
              </p:custDataLst>
            </p:nvPr>
          </p:nvSpPr>
          <p:spPr>
            <a:xfrm>
              <a:off x="5432" y="5683"/>
              <a:ext cx="399" cy="399"/>
            </a:xfrm>
            <a:prstGeom prst="ellipse">
              <a:avLst/>
            </a:prstGeom>
            <a:solidFill>
              <a:srgbClr val="7E0C6E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/>
            <p:cNvSpPr txBox="1"/>
            <p:nvPr>
              <p:custDataLst>
                <p:tags r:id="rId28"/>
              </p:custDataLst>
            </p:nvPr>
          </p:nvSpPr>
          <p:spPr>
            <a:xfrm>
              <a:off x="5831" y="5593"/>
              <a:ext cx="13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人名</a:t>
              </a:r>
              <a:r>
                <a:rPr lang="en-US" altLang="zh-CN"/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449320" y="4149090"/>
            <a:ext cx="1137920" cy="368300"/>
            <a:chOff x="5432" y="5593"/>
            <a:chExt cx="1792" cy="580"/>
          </a:xfrm>
        </p:grpSpPr>
        <p:sp>
          <p:nvSpPr>
            <p:cNvPr id="35" name="椭圆 34"/>
            <p:cNvSpPr/>
            <p:nvPr>
              <p:custDataLst>
                <p:tags r:id="rId25"/>
              </p:custDataLst>
            </p:nvPr>
          </p:nvSpPr>
          <p:spPr>
            <a:xfrm>
              <a:off x="5432" y="5683"/>
              <a:ext cx="399" cy="399"/>
            </a:xfrm>
            <a:prstGeom prst="ellipse">
              <a:avLst/>
            </a:prstGeom>
            <a:solidFill>
              <a:srgbClr val="7E0C6E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文本框 35"/>
            <p:cNvSpPr txBox="1"/>
            <p:nvPr>
              <p:custDataLst>
                <p:tags r:id="rId26"/>
              </p:custDataLst>
            </p:nvPr>
          </p:nvSpPr>
          <p:spPr>
            <a:xfrm>
              <a:off x="5831" y="5593"/>
              <a:ext cx="13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人名</a:t>
              </a:r>
              <a:r>
                <a:rPr lang="en-US" altLang="zh-CN"/>
                <a:t>2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08685" y="3727450"/>
            <a:ext cx="1899285" cy="601345"/>
            <a:chOff x="1231" y="2989"/>
            <a:chExt cx="2991" cy="947"/>
          </a:xfrm>
        </p:grpSpPr>
        <p:sp>
          <p:nvSpPr>
            <p:cNvPr id="39" name="圆角矩形 38"/>
            <p:cNvSpPr/>
            <p:nvPr>
              <p:custDataLst>
                <p:tags r:id="rId23"/>
              </p:custDataLst>
            </p:nvPr>
          </p:nvSpPr>
          <p:spPr>
            <a:xfrm>
              <a:off x="1231" y="2989"/>
              <a:ext cx="2991" cy="947"/>
            </a:xfrm>
            <a:prstGeom prst="roundRect">
              <a:avLst/>
            </a:prstGeom>
            <a:solidFill>
              <a:schemeClr val="bg2"/>
            </a:solidFill>
            <a:ln w="25400">
              <a:solidFill>
                <a:srgbClr val="7E0C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>
              <p:custDataLst>
                <p:tags r:id="rId24"/>
              </p:custDataLst>
            </p:nvPr>
          </p:nvSpPr>
          <p:spPr>
            <a:xfrm>
              <a:off x="1821" y="3158"/>
              <a:ext cx="198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问题模式</a:t>
              </a:r>
              <a:r>
                <a:rPr lang="en-US" altLang="zh-CN"/>
                <a:t>B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08685" y="5136515"/>
            <a:ext cx="1899285" cy="601345"/>
            <a:chOff x="1431" y="3173"/>
            <a:chExt cx="2991" cy="947"/>
          </a:xfrm>
          <a:solidFill>
            <a:schemeClr val="bg2"/>
          </a:solidFill>
        </p:grpSpPr>
        <p:sp>
          <p:nvSpPr>
            <p:cNvPr id="42" name="圆角矩形 41"/>
            <p:cNvSpPr/>
            <p:nvPr>
              <p:custDataLst>
                <p:tags r:id="rId21"/>
              </p:custDataLst>
            </p:nvPr>
          </p:nvSpPr>
          <p:spPr>
            <a:xfrm>
              <a:off x="1431" y="3173"/>
              <a:ext cx="2991" cy="947"/>
            </a:xfrm>
            <a:prstGeom prst="roundRect">
              <a:avLst/>
            </a:prstGeom>
            <a:grpFill/>
            <a:ln w="25400">
              <a:solidFill>
                <a:srgbClr val="7E0C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>
              <p:custDataLst>
                <p:tags r:id="rId22"/>
              </p:custDataLst>
            </p:nvPr>
          </p:nvSpPr>
          <p:spPr>
            <a:xfrm>
              <a:off x="1915" y="3356"/>
              <a:ext cx="1987" cy="5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问题模式</a:t>
              </a:r>
              <a:r>
                <a:rPr lang="en-US" altLang="zh-CN"/>
                <a:t>C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449320" y="5252720"/>
            <a:ext cx="1137920" cy="368300"/>
            <a:chOff x="5432" y="5593"/>
            <a:chExt cx="1792" cy="580"/>
          </a:xfrm>
        </p:grpSpPr>
        <p:sp>
          <p:nvSpPr>
            <p:cNvPr id="51" name="椭圆 50"/>
            <p:cNvSpPr/>
            <p:nvPr>
              <p:custDataLst>
                <p:tags r:id="rId19"/>
              </p:custDataLst>
            </p:nvPr>
          </p:nvSpPr>
          <p:spPr>
            <a:xfrm>
              <a:off x="5432" y="5683"/>
              <a:ext cx="399" cy="399"/>
            </a:xfrm>
            <a:prstGeom prst="ellipse">
              <a:avLst/>
            </a:prstGeom>
            <a:solidFill>
              <a:srgbClr val="7E0C6E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文本框 51"/>
            <p:cNvSpPr txBox="1"/>
            <p:nvPr>
              <p:custDataLst>
                <p:tags r:id="rId20"/>
              </p:custDataLst>
            </p:nvPr>
          </p:nvSpPr>
          <p:spPr>
            <a:xfrm>
              <a:off x="5831" y="5593"/>
              <a:ext cx="13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人名</a:t>
              </a:r>
              <a:endParaRPr lang="en-US" altLang="zh-CN"/>
            </a:p>
          </p:txBody>
        </p:sp>
      </p:grpSp>
      <p:cxnSp>
        <p:nvCxnSpPr>
          <p:cNvPr id="55" name="直接箭头连接符 54"/>
          <p:cNvCxnSpPr>
            <a:stCxn id="19" idx="3"/>
            <a:endCxn id="24" idx="2"/>
          </p:cNvCxnSpPr>
          <p:nvPr/>
        </p:nvCxnSpPr>
        <p:spPr>
          <a:xfrm flipV="1">
            <a:off x="2807970" y="2002155"/>
            <a:ext cx="641350" cy="313690"/>
          </a:xfrm>
          <a:prstGeom prst="straightConnector1">
            <a:avLst/>
          </a:prstGeom>
          <a:ln>
            <a:solidFill>
              <a:srgbClr val="7E0C6E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endCxn id="25" idx="2"/>
          </p:cNvCxnSpPr>
          <p:nvPr/>
        </p:nvCxnSpPr>
        <p:spPr>
          <a:xfrm>
            <a:off x="2820670" y="2327275"/>
            <a:ext cx="628650" cy="252730"/>
          </a:xfrm>
          <a:prstGeom prst="straightConnector1">
            <a:avLst/>
          </a:prstGeom>
          <a:ln>
            <a:solidFill>
              <a:srgbClr val="7E0C6E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>
            <p:custDataLst>
              <p:tags r:id="rId6"/>
            </p:custDataLst>
          </p:nvPr>
        </p:nvCxnSpPr>
        <p:spPr>
          <a:xfrm flipV="1">
            <a:off x="2820670" y="3727450"/>
            <a:ext cx="641350" cy="313690"/>
          </a:xfrm>
          <a:prstGeom prst="straightConnector1">
            <a:avLst/>
          </a:prstGeom>
          <a:ln>
            <a:solidFill>
              <a:srgbClr val="7E0C6E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>
            <p:custDataLst>
              <p:tags r:id="rId7"/>
            </p:custDataLst>
          </p:nvPr>
        </p:nvCxnSpPr>
        <p:spPr>
          <a:xfrm>
            <a:off x="2833370" y="4041140"/>
            <a:ext cx="628650" cy="252730"/>
          </a:xfrm>
          <a:prstGeom prst="straightConnector1">
            <a:avLst/>
          </a:prstGeom>
          <a:ln>
            <a:solidFill>
              <a:srgbClr val="7E0C6E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2" idx="3"/>
            <a:endCxn id="51" idx="2"/>
          </p:cNvCxnSpPr>
          <p:nvPr/>
        </p:nvCxnSpPr>
        <p:spPr>
          <a:xfrm flipV="1">
            <a:off x="2807970" y="5436870"/>
            <a:ext cx="641350" cy="635"/>
          </a:xfrm>
          <a:prstGeom prst="straightConnector1">
            <a:avLst/>
          </a:prstGeom>
          <a:ln>
            <a:solidFill>
              <a:srgbClr val="7E0C6E">
                <a:alpha val="5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6496685" y="1550670"/>
            <a:ext cx="4131310" cy="812800"/>
            <a:chOff x="10711" y="1672"/>
            <a:chExt cx="6506" cy="1280"/>
          </a:xfrm>
        </p:grpSpPr>
        <p:sp>
          <p:nvSpPr>
            <p:cNvPr id="60" name="矩形 59"/>
            <p:cNvSpPr/>
            <p:nvPr>
              <p:custDataLst>
                <p:tags r:id="rId17"/>
              </p:custDataLst>
            </p:nvPr>
          </p:nvSpPr>
          <p:spPr>
            <a:xfrm>
              <a:off x="10711" y="1672"/>
              <a:ext cx="6507" cy="1281"/>
            </a:xfrm>
            <a:prstGeom prst="rect">
              <a:avLst/>
            </a:prstGeom>
            <a:noFill/>
            <a:ln w="38100">
              <a:solidFill>
                <a:srgbClr val="7E0C6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18"/>
              </p:custDataLst>
            </p:nvPr>
          </p:nvSpPr>
          <p:spPr>
            <a:xfrm>
              <a:off x="10813" y="1797"/>
              <a:ext cx="6302" cy="1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/>
                <a:t>‘</a:t>
              </a:r>
              <a:r>
                <a:rPr lang="zh-CN" altLang="en-US"/>
                <a:t>查询</a:t>
              </a:r>
              <a:r>
                <a:rPr lang="en-US" altLang="zh-CN"/>
                <a:t>’  ’</a:t>
              </a:r>
              <a:r>
                <a:rPr lang="zh-CN" altLang="en-US"/>
                <a:t>邓布利多军</a:t>
              </a:r>
              <a:r>
                <a:rPr lang="en-US" altLang="zh-CN"/>
                <a:t>’  ’</a:t>
              </a:r>
              <a:r>
                <a:rPr lang="zh-CN" altLang="en-US"/>
                <a:t>中</a:t>
              </a:r>
              <a:r>
                <a:rPr lang="en-US" altLang="zh-CN"/>
                <a:t>’  ‘</a:t>
              </a:r>
              <a:r>
                <a:rPr lang="zh-CN" altLang="en-US"/>
                <a:t>哈利·波特</a:t>
              </a:r>
              <a:r>
                <a:rPr lang="en-US" altLang="zh-CN"/>
                <a:t>’      ‘</a:t>
              </a:r>
              <a:r>
                <a:rPr lang="zh-CN" altLang="en-US"/>
                <a:t>的</a:t>
              </a:r>
              <a:r>
                <a:rPr lang="en-US" altLang="zh-CN"/>
                <a:t>’  ‘</a:t>
              </a:r>
              <a:r>
                <a:rPr lang="zh-CN" altLang="en-US"/>
                <a:t>同门</a:t>
              </a:r>
              <a:r>
                <a:rPr lang="en-US" altLang="zh-CN"/>
                <a:t>’</a:t>
              </a:r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659880" y="4293870"/>
            <a:ext cx="4132580" cy="718185"/>
            <a:chOff x="11011" y="1731"/>
            <a:chExt cx="6629" cy="1131"/>
          </a:xfrm>
        </p:grpSpPr>
        <p:sp>
          <p:nvSpPr>
            <p:cNvPr id="64" name="矩形 63"/>
            <p:cNvSpPr/>
            <p:nvPr>
              <p:custDataLst>
                <p:tags r:id="rId15"/>
              </p:custDataLst>
            </p:nvPr>
          </p:nvSpPr>
          <p:spPr>
            <a:xfrm>
              <a:off x="11011" y="1731"/>
              <a:ext cx="6104" cy="1054"/>
            </a:xfrm>
            <a:prstGeom prst="rect">
              <a:avLst/>
            </a:prstGeom>
            <a:noFill/>
            <a:ln w="38100">
              <a:solidFill>
                <a:srgbClr val="7E0C6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16"/>
              </p:custDataLst>
            </p:nvPr>
          </p:nvSpPr>
          <p:spPr>
            <a:xfrm>
              <a:off x="11338" y="2003"/>
              <a:ext cx="6302" cy="8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/>
                <a:t>‘</a:t>
              </a:r>
              <a:r>
                <a:rPr lang="zh-CN" altLang="en-US"/>
                <a:t>邓布利多军</a:t>
              </a:r>
              <a:r>
                <a:rPr lang="en-US" altLang="zh-CN"/>
                <a:t>’   ‘</a:t>
              </a:r>
              <a:r>
                <a:rPr lang="zh-CN" altLang="en-US"/>
                <a:t>哈利·波特</a:t>
              </a:r>
              <a:r>
                <a:rPr lang="en-US" altLang="zh-CN"/>
                <a:t>’  ‘</a:t>
              </a:r>
              <a:r>
                <a:rPr lang="zh-CN" altLang="en-US"/>
                <a:t>同门</a:t>
              </a:r>
              <a:r>
                <a:rPr lang="en-US" altLang="zh-CN"/>
                <a:t>’</a:t>
              </a:r>
              <a:endParaRPr lang="zh-CN" altLang="en-US"/>
            </a:p>
          </p:txBody>
        </p:sp>
      </p:grpSp>
      <p:sp>
        <p:nvSpPr>
          <p:cNvPr id="66" name="下箭头 65"/>
          <p:cNvSpPr/>
          <p:nvPr/>
        </p:nvSpPr>
        <p:spPr>
          <a:xfrm>
            <a:off x="8420100" y="2409190"/>
            <a:ext cx="285750" cy="1839595"/>
          </a:xfrm>
          <a:prstGeom prst="downArrow">
            <a:avLst/>
          </a:prstGeom>
          <a:solidFill>
            <a:srgbClr val="7E0C6E">
              <a:alpha val="59000"/>
            </a:srgbClr>
          </a:solidFill>
          <a:ln>
            <a:solidFill>
              <a:srgbClr val="7E0C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8"/>
            </p:custDataLst>
          </p:nvPr>
        </p:nvSpPr>
        <p:spPr>
          <a:xfrm>
            <a:off x="9547860" y="2738120"/>
            <a:ext cx="11131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8746490" y="2619375"/>
            <a:ext cx="801370" cy="767080"/>
            <a:chOff x="7886" y="3983"/>
            <a:chExt cx="2060" cy="2060"/>
          </a:xfrm>
        </p:grpSpPr>
        <p:sp>
          <p:nvSpPr>
            <p:cNvPr id="75" name="椭圆 74"/>
            <p:cNvSpPr/>
            <p:nvPr>
              <p:custDataLst>
                <p:tags r:id="rId13"/>
              </p:custDataLst>
            </p:nvPr>
          </p:nvSpPr>
          <p:spPr>
            <a:xfrm>
              <a:off x="7886" y="3983"/>
              <a:ext cx="2060" cy="2060"/>
            </a:xfrm>
            <a:prstGeom prst="ellipse">
              <a:avLst/>
            </a:prstGeom>
            <a:solidFill>
              <a:srgbClr val="7E0C6E"/>
            </a:solidFill>
            <a:ln w="38100">
              <a:solidFill>
                <a:srgbClr val="7E0C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77" name="图形 3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119" y="4216"/>
              <a:ext cx="1653" cy="1653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8837295" y="3466465"/>
            <a:ext cx="2477135" cy="368300"/>
            <a:chOff x="5432" y="5593"/>
            <a:chExt cx="3901" cy="580"/>
          </a:xfrm>
        </p:grpSpPr>
        <p:sp>
          <p:nvSpPr>
            <p:cNvPr id="82" name="椭圆 81"/>
            <p:cNvSpPr/>
            <p:nvPr>
              <p:custDataLst>
                <p:tags r:id="rId11"/>
              </p:custDataLst>
            </p:nvPr>
          </p:nvSpPr>
          <p:spPr>
            <a:xfrm>
              <a:off x="5432" y="5683"/>
              <a:ext cx="399" cy="399"/>
            </a:xfrm>
            <a:prstGeom prst="ellipse">
              <a:avLst/>
            </a:prstGeom>
            <a:solidFill>
              <a:srgbClr val="7E0C6E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文本框 82"/>
            <p:cNvSpPr txBox="1"/>
            <p:nvPr>
              <p:custDataLst>
                <p:tags r:id="rId12"/>
              </p:custDataLst>
            </p:nvPr>
          </p:nvSpPr>
          <p:spPr>
            <a:xfrm>
              <a:off x="5831" y="5593"/>
              <a:ext cx="35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组织，人名，关系</a:t>
              </a:r>
            </a:p>
          </p:txBody>
        </p:sp>
      </p:grpSp>
      <p:cxnSp>
        <p:nvCxnSpPr>
          <p:cNvPr id="84" name="直接箭头连接符 83"/>
          <p:cNvCxnSpPr/>
          <p:nvPr/>
        </p:nvCxnSpPr>
        <p:spPr>
          <a:xfrm flipH="1">
            <a:off x="7601585" y="3768090"/>
            <a:ext cx="1845310" cy="6788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>
            <p:custDataLst>
              <p:tags r:id="rId9"/>
            </p:custDataLst>
          </p:nvPr>
        </p:nvCxnSpPr>
        <p:spPr>
          <a:xfrm flipH="1">
            <a:off x="9101455" y="3776980"/>
            <a:ext cx="1091565" cy="66992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>
            <p:custDataLst>
              <p:tags r:id="rId10"/>
            </p:custDataLst>
          </p:nvPr>
        </p:nvCxnSpPr>
        <p:spPr>
          <a:xfrm flipH="1">
            <a:off x="10030460" y="3839845"/>
            <a:ext cx="676910" cy="61912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7549515" y="1169035"/>
            <a:ext cx="3974465" cy="4740910"/>
          </a:xfrm>
          <a:prstGeom prst="rect">
            <a:avLst/>
          </a:prstGeom>
          <a:solidFill>
            <a:srgbClr val="7E0C6E">
              <a:alpha val="4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160" y="361950"/>
            <a:ext cx="2118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4.4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答案查询</a:t>
            </a:r>
          </a:p>
        </p:txBody>
      </p:sp>
      <p:sp>
        <p:nvSpPr>
          <p:cNvPr id="11" name="矩形 10"/>
          <p:cNvSpPr/>
          <p:nvPr/>
        </p:nvSpPr>
        <p:spPr>
          <a:xfrm>
            <a:off x="807720" y="1169035"/>
            <a:ext cx="5996305" cy="915035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2" name="图片 11" descr="D:\实习实训\question3.pngquestion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699375" y="3552825"/>
            <a:ext cx="3707765" cy="2216150"/>
          </a:xfrm>
          <a:prstGeom prst="rect">
            <a:avLst/>
          </a:prstGeom>
          <a:ln>
            <a:solidFill>
              <a:srgbClr val="7E0C6E"/>
            </a:solidFill>
          </a:ln>
        </p:spPr>
      </p:pic>
      <p:pic>
        <p:nvPicPr>
          <p:cNvPr id="16" name="图片 15" descr="C:\Users\帆哥\Desktop\微信图片_20230720221140.png微信图片_2023072022114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07720" y="2276475"/>
            <a:ext cx="6171565" cy="680720"/>
          </a:xfrm>
          <a:prstGeom prst="rect">
            <a:avLst/>
          </a:prstGeom>
          <a:ln>
            <a:solidFill>
              <a:srgbClr val="7E0C6E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1007110" y="1306195"/>
            <a:ext cx="5972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sym typeface="+mn-ea"/>
              </a:rPr>
              <a:t>问题模式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-&gt; neo4j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中的Cyphe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r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查询语句模式</a:t>
            </a:r>
          </a:p>
          <a:p>
            <a:pPr algn="just"/>
            <a:r>
              <a:rPr lang="zh-CN" altLang="en-US" dirty="0">
                <a:solidFill>
                  <a:schemeClr val="bg1"/>
                </a:solidFill>
                <a:sym typeface="+mn-ea"/>
              </a:rPr>
              <a:t>关键信息列表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-&gt;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Cyphe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r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语句中的参数</a:t>
            </a:r>
          </a:p>
          <a:p>
            <a:pPr algn="just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0570" y="3714115"/>
            <a:ext cx="5995670" cy="989330"/>
            <a:chOff x="1340" y="5658"/>
            <a:chExt cx="9442" cy="1558"/>
          </a:xfrm>
        </p:grpSpPr>
        <p:sp>
          <p:nvSpPr>
            <p:cNvPr id="7" name="矩形 6"/>
            <p:cNvSpPr/>
            <p:nvPr>
              <p:custDataLst>
                <p:tags r:id="rId8"/>
              </p:custDataLst>
            </p:nvPr>
          </p:nvSpPr>
          <p:spPr>
            <a:xfrm>
              <a:off x="1340" y="5658"/>
              <a:ext cx="9443" cy="1441"/>
            </a:xfrm>
            <a:prstGeom prst="rect">
              <a:avLst/>
            </a:prstGeom>
            <a:solidFill>
              <a:srgbClr val="7E0C6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695" y="6104"/>
              <a:ext cx="8855" cy="11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zh-CN" altLang="en-US" dirty="0">
                  <a:solidFill>
                    <a:schemeClr val="bg1"/>
                  </a:solidFill>
                </a:rPr>
                <a:t>返回数据打包成</a:t>
              </a:r>
              <a:r>
                <a:rPr lang="en-US" altLang="zh-CN" dirty="0">
                  <a:solidFill>
                    <a:schemeClr val="bg1"/>
                  </a:solidFill>
                </a:rPr>
                <a:t>json</a:t>
              </a:r>
              <a:r>
                <a:rPr lang="zh-CN" altLang="en-US" dirty="0">
                  <a:solidFill>
                    <a:schemeClr val="bg1"/>
                  </a:solidFill>
                </a:rPr>
                <a:t>格式</a:t>
              </a:r>
              <a:r>
                <a:rPr lang="en-US" altLang="zh-CN" dirty="0">
                  <a:solidFill>
                    <a:schemeClr val="bg1"/>
                  </a:solidFill>
                </a:rPr>
                <a:t> -&gt; </a:t>
              </a:r>
              <a:r>
                <a:rPr lang="zh-CN" altLang="en-US" dirty="0">
                  <a:solidFill>
                    <a:schemeClr val="bg1"/>
                  </a:solidFill>
                </a:rPr>
                <a:t>用</a:t>
              </a:r>
              <a:r>
                <a:rPr lang="en-US" altLang="zh-CN" dirty="0">
                  <a:solidFill>
                    <a:schemeClr val="bg1"/>
                  </a:solidFill>
                </a:rPr>
                <a:t>echarts</a:t>
              </a:r>
              <a:r>
                <a:rPr lang="zh-CN" altLang="en-US" dirty="0">
                  <a:solidFill>
                    <a:schemeClr val="bg1"/>
                  </a:solidFill>
                </a:rPr>
                <a:t>实现可视化展现</a:t>
              </a:r>
            </a:p>
          </p:txBody>
        </p:sp>
      </p:grpSp>
      <p:pic>
        <p:nvPicPr>
          <p:cNvPr id="13" name="图片 12" descr="C:\Users\帆哥\Desktop\微信图片_20230720221610.png微信图片_202307202216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750570" y="4829175"/>
            <a:ext cx="3470275" cy="860425"/>
          </a:xfrm>
          <a:prstGeom prst="rect">
            <a:avLst/>
          </a:prstGeom>
          <a:ln>
            <a:solidFill>
              <a:srgbClr val="7E0C6E"/>
            </a:solidFill>
          </a:ln>
        </p:spPr>
      </p:pic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125730" y="3300730"/>
            <a:ext cx="719455" cy="899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5400" b="1" i="1" dirty="0">
                <a:solidFill>
                  <a:srgbClr val="7E0C6E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125730" y="760730"/>
            <a:ext cx="719455" cy="899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5400" b="1" i="1" dirty="0">
                <a:solidFill>
                  <a:srgbClr val="7E0C6E"/>
                </a:solidFill>
                <a:latin typeface="+mj-ea"/>
                <a:ea typeface="+mj-ea"/>
              </a:rPr>
              <a:t>1</a:t>
            </a:r>
          </a:p>
        </p:txBody>
      </p:sp>
      <p:pic>
        <p:nvPicPr>
          <p:cNvPr id="18" name="图片 17" descr="D:\实习实训\question2.pngquestion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7818120" y="1813878"/>
            <a:ext cx="3470275" cy="1102360"/>
          </a:xfrm>
          <a:prstGeom prst="rect">
            <a:avLst/>
          </a:prstGeom>
          <a:ln>
            <a:solidFill>
              <a:srgbClr val="7E0C6E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7699375" y="1270000"/>
            <a:ext cx="1746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Question:</a:t>
            </a: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7699375" y="3061970"/>
            <a:ext cx="1746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Answer:</a:t>
            </a:r>
          </a:p>
        </p:txBody>
      </p:sp>
      <p:sp>
        <p:nvSpPr>
          <p:cNvPr id="39" name="椭圆 38"/>
          <p:cNvSpPr/>
          <p:nvPr>
            <p:custDataLst>
              <p:tags r:id="rId7"/>
            </p:custDataLst>
          </p:nvPr>
        </p:nvSpPr>
        <p:spPr>
          <a:xfrm>
            <a:off x="7077075" y="696595"/>
            <a:ext cx="1724025" cy="609600"/>
          </a:xfrm>
          <a:prstGeom prst="ellipse">
            <a:avLst/>
          </a:prstGeom>
          <a:solidFill>
            <a:srgbClr val="7E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最终效果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r="1040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bg1">
                  <a:alpha val="62000"/>
                </a:schemeClr>
              </a:gs>
              <a:gs pos="78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67615" y="226613"/>
            <a:ext cx="80062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7E0C6E"/>
                </a:solidFill>
                <a:latin typeface="+mj-ea"/>
                <a:ea typeface="+mj-ea"/>
              </a:rPr>
              <a:t>小组分工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867410" y="899795"/>
            <a:ext cx="2470785" cy="76200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 descr="标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432" y="61607"/>
            <a:ext cx="914400" cy="914400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829435" y="2072640"/>
          <a:ext cx="853313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6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成员姓名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成员分工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唐明昊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设计neo4i数据库，保存节点信息与关系;使用NLP处理查询请求;推荐相关节点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林帆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使用NLP处理查询请求，转换为cypher语句，在数据库中获取结果;根据查询语句判别问题模式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曹嘉悦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使用Flask实现前后端交互;前端设计与实现;使用Echarts绘制查询结果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/>
                        <a:t>邓薇薇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从哈利波特中文维基网站爬取人物及其关系数据;对得到的数据进行预处理;进行关系抽取和实体识别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67615" y="226613"/>
            <a:ext cx="80062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7E0C6E"/>
                </a:solidFill>
                <a:latin typeface="+mj-ea"/>
                <a:ea typeface="+mj-ea"/>
              </a:rPr>
              <a:t>项目周期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867410" y="899795"/>
            <a:ext cx="2470785" cy="76200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形 16" descr="标记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5432" y="61607"/>
            <a:ext cx="914400" cy="9144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717290" y="1885315"/>
            <a:ext cx="1683385" cy="701040"/>
            <a:chOff x="581" y="2011"/>
            <a:chExt cx="2651" cy="1104"/>
          </a:xfrm>
        </p:grpSpPr>
        <p:pic>
          <p:nvPicPr>
            <p:cNvPr id="3" name="图形 16" descr="标记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1" y="2011"/>
              <a:ext cx="1104" cy="1104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>
              <p:custDataLst>
                <p:tags r:id="rId18"/>
              </p:custDataLst>
            </p:nvPr>
          </p:nvSpPr>
          <p:spPr>
            <a:xfrm>
              <a:off x="1472" y="2188"/>
              <a:ext cx="1761" cy="85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b="1" dirty="0">
                  <a:solidFill>
                    <a:srgbClr val="7E0C6E"/>
                  </a:solidFill>
                  <a:latin typeface="+mj-ea"/>
                  <a:ea typeface="+mj-ea"/>
                </a:rPr>
                <a:t>7.17</a:t>
              </a:r>
            </a:p>
          </p:txBody>
        </p:sp>
      </p:grpSp>
      <p:sp>
        <p:nvSpPr>
          <p:cNvPr id="11267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21005" y="1885315"/>
            <a:ext cx="2038350" cy="955675"/>
          </a:xfrm>
        </p:spPr>
        <p:txBody>
          <a:bodyPr vert="horz" wrap="square" lIns="91440" tIns="45720" rIns="91440" bIns="45720" anchor="t" anchorCtr="0">
            <a:normAutofit/>
          </a:bodyPr>
          <a:lstStyle/>
          <a:p>
            <a:pPr eaLnBrk="1" hangingPunct="1"/>
            <a:r>
              <a:rPr lang="zh-CN" altLang="en-US" sz="1800" dirty="0"/>
              <a:t>爬取数据并清理</a:t>
            </a:r>
            <a:endParaRPr lang="en-US" altLang="zh-CN" sz="1800" dirty="0"/>
          </a:p>
          <a:p>
            <a:pPr eaLnBrk="1" hangingPunct="1"/>
            <a:r>
              <a:rPr lang="zh-CN" altLang="en-US" sz="1800" dirty="0">
                <a:latin typeface="宋体" panose="02010600030101010101" pitchFamily="2" charset="-122"/>
                <a:cs typeface="Times New Roman" panose="02020603050405020304" pitchFamily="18" charset="0"/>
              </a:rPr>
              <a:t>设计前端框架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24155" y="1184275"/>
            <a:ext cx="2700020" cy="701040"/>
            <a:chOff x="581" y="2011"/>
            <a:chExt cx="4252" cy="1104"/>
          </a:xfrm>
        </p:grpSpPr>
        <p:pic>
          <p:nvPicPr>
            <p:cNvPr id="13" name="图形 16" descr="标记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1" y="2011"/>
              <a:ext cx="1104" cy="110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1472" y="2188"/>
              <a:ext cx="3361" cy="85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b="1" dirty="0">
                  <a:solidFill>
                    <a:srgbClr val="7E0C6E"/>
                  </a:solidFill>
                  <a:latin typeface="+mj-ea"/>
                  <a:ea typeface="+mj-ea"/>
                </a:rPr>
                <a:t>7.14</a:t>
              </a:r>
              <a:r>
                <a:rPr lang="zh-CN" altLang="en-US" sz="2800" b="1" dirty="0">
                  <a:solidFill>
                    <a:srgbClr val="7E0C6E"/>
                  </a:solidFill>
                  <a:latin typeface="+mj-ea"/>
                  <a:ea typeface="+mj-ea"/>
                </a:rPr>
                <a:t>、</a:t>
              </a:r>
              <a:r>
                <a:rPr lang="en-US" altLang="zh-CN" sz="2800" b="1" dirty="0">
                  <a:solidFill>
                    <a:srgbClr val="7E0C6E"/>
                  </a:solidFill>
                  <a:latin typeface="+mj-ea"/>
                  <a:ea typeface="+mj-ea"/>
                </a:rPr>
                <a:t>7.15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89940" y="3850640"/>
            <a:ext cx="1683385" cy="701040"/>
            <a:chOff x="581" y="2011"/>
            <a:chExt cx="2651" cy="1104"/>
          </a:xfrm>
        </p:grpSpPr>
        <p:pic>
          <p:nvPicPr>
            <p:cNvPr id="20" name="图形 16" descr="标记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1" y="2011"/>
              <a:ext cx="1104" cy="110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1472" y="2188"/>
              <a:ext cx="1761" cy="85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b="1" dirty="0">
                  <a:solidFill>
                    <a:srgbClr val="7E0C6E"/>
                  </a:solidFill>
                  <a:latin typeface="+mj-ea"/>
                  <a:ea typeface="+mj-ea"/>
                </a:rPr>
                <a:t>7.16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725795" y="4217670"/>
            <a:ext cx="1683385" cy="701040"/>
            <a:chOff x="581" y="2011"/>
            <a:chExt cx="2651" cy="1104"/>
          </a:xfrm>
        </p:grpSpPr>
        <p:pic>
          <p:nvPicPr>
            <p:cNvPr id="23" name="图形 16" descr="标记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1" y="2011"/>
              <a:ext cx="1104" cy="110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>
              <p:custDataLst>
                <p:tags r:id="rId12"/>
              </p:custDataLst>
            </p:nvPr>
          </p:nvSpPr>
          <p:spPr>
            <a:xfrm>
              <a:off x="1472" y="2188"/>
              <a:ext cx="1761" cy="85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b="1" dirty="0">
                  <a:solidFill>
                    <a:srgbClr val="7E0C6E"/>
                  </a:solidFill>
                  <a:latin typeface="+mj-ea"/>
                  <a:ea typeface="+mj-ea"/>
                </a:rPr>
                <a:t>7.18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761855" y="368300"/>
            <a:ext cx="1683385" cy="701040"/>
            <a:chOff x="581" y="2011"/>
            <a:chExt cx="2651" cy="1104"/>
          </a:xfrm>
        </p:grpSpPr>
        <p:pic>
          <p:nvPicPr>
            <p:cNvPr id="29" name="图形 16" descr="标记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1" y="2011"/>
              <a:ext cx="1104" cy="1104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>
              <p:custDataLst>
                <p:tags r:id="rId10"/>
              </p:custDataLst>
            </p:nvPr>
          </p:nvSpPr>
          <p:spPr>
            <a:xfrm>
              <a:off x="1472" y="2188"/>
              <a:ext cx="1761" cy="85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b="1" dirty="0">
                  <a:solidFill>
                    <a:srgbClr val="7E0C6E"/>
                  </a:solidFill>
                  <a:latin typeface="+mj-ea"/>
                  <a:ea typeface="+mj-ea"/>
                </a:rPr>
                <a:t>7.20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077835" y="2491105"/>
            <a:ext cx="1683385" cy="701040"/>
            <a:chOff x="581" y="2011"/>
            <a:chExt cx="2651" cy="1104"/>
          </a:xfrm>
        </p:grpSpPr>
        <p:pic>
          <p:nvPicPr>
            <p:cNvPr id="32" name="图形 16" descr="标记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1" y="2011"/>
              <a:ext cx="1104" cy="110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>
              <p:custDataLst>
                <p:tags r:id="rId8"/>
              </p:custDataLst>
            </p:nvPr>
          </p:nvSpPr>
          <p:spPr>
            <a:xfrm>
              <a:off x="1472" y="2188"/>
              <a:ext cx="1761" cy="85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800" b="1" dirty="0">
                  <a:solidFill>
                    <a:srgbClr val="7E0C6E"/>
                  </a:solidFill>
                  <a:latin typeface="+mj-ea"/>
                  <a:ea typeface="+mj-ea"/>
                </a:rPr>
                <a:t>7.19</a:t>
              </a:r>
            </a:p>
          </p:txBody>
        </p:sp>
      </p:grpSp>
      <p:sp>
        <p:nvSpPr>
          <p:cNvPr id="34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26135" y="4596765"/>
            <a:ext cx="3037840" cy="9144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8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250" dirty="0"/>
              <a:t>完成实体识别和关系抽取</a:t>
            </a:r>
            <a:endParaRPr lang="en-US" altLang="zh-CN" sz="2250" dirty="0"/>
          </a:p>
          <a:p>
            <a:pPr eaLnBrk="1" hangingPunct="1"/>
            <a:r>
              <a:rPr lang="zh-CN" altLang="en-US" sz="2250" dirty="0">
                <a:latin typeface="宋体" panose="02010600030101010101" pitchFamily="2" charset="-122"/>
                <a:cs typeface="Times New Roman" panose="02020603050405020304" pitchFamily="18" charset="0"/>
              </a:rPr>
              <a:t>前端主页搭建完成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endParaRPr lang="zh-CN" altLang="en-US" dirty="0"/>
          </a:p>
        </p:txBody>
      </p:sp>
      <p:sp>
        <p:nvSpPr>
          <p:cNvPr id="3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863975" y="2714625"/>
            <a:ext cx="3507105" cy="120015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8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250" dirty="0">
                <a:latin typeface="宋体" panose="02010600030101010101" pitchFamily="2" charset="-122"/>
                <a:cs typeface="Times New Roman" panose="02020603050405020304" pitchFamily="18" charset="0"/>
              </a:rPr>
              <a:t>数据导入</a:t>
            </a:r>
            <a:r>
              <a:rPr lang="en-US" altLang="zh-CN" sz="2250" dirty="0">
                <a:latin typeface="宋体" panose="02010600030101010101" pitchFamily="2" charset="-122"/>
                <a:cs typeface="Times New Roman" panose="02020603050405020304" pitchFamily="18" charset="0"/>
              </a:rPr>
              <a:t>neo4j</a:t>
            </a:r>
          </a:p>
          <a:p>
            <a:pPr eaLnBrk="1" hangingPunct="1"/>
            <a:r>
              <a:rPr lang="zh-CN" altLang="en-US" sz="2250" dirty="0">
                <a:latin typeface="宋体" panose="02010600030101010101" pitchFamily="2" charset="-122"/>
                <a:cs typeface="Times New Roman" panose="02020603050405020304" pitchFamily="18" charset="0"/>
              </a:rPr>
              <a:t>设计</a:t>
            </a:r>
            <a:r>
              <a:rPr lang="en-US" altLang="zh-CN" sz="2250" dirty="0">
                <a:latin typeface="宋体" panose="02010600030101010101" pitchFamily="2" charset="-122"/>
                <a:cs typeface="Times New Roman" panose="02020603050405020304" pitchFamily="18" charset="0"/>
              </a:rPr>
              <a:t>nlp</a:t>
            </a:r>
          </a:p>
          <a:p>
            <a:pPr eaLnBrk="1" hangingPunct="1"/>
            <a:r>
              <a:rPr lang="en-US" altLang="zh-CN" sz="2250" dirty="0">
                <a:latin typeface="宋体" panose="02010600030101010101" pitchFamily="2" charset="-122"/>
                <a:cs typeface="Times New Roman" panose="02020603050405020304" pitchFamily="18" charset="0"/>
              </a:rPr>
              <a:t>echarts</a:t>
            </a:r>
            <a:r>
              <a:rPr lang="zh-CN" altLang="en-US" sz="2250" dirty="0">
                <a:latin typeface="宋体" panose="02010600030101010101" pitchFamily="2" charset="-122"/>
                <a:cs typeface="Times New Roman" panose="02020603050405020304" pitchFamily="18" charset="0"/>
              </a:rPr>
              <a:t>实现知识图谱可视化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endParaRPr lang="zh-CN" altLang="en-US" dirty="0"/>
          </a:p>
        </p:txBody>
      </p:sp>
      <p:sp>
        <p:nvSpPr>
          <p:cNvPr id="36" name="内容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946390" y="3228975"/>
            <a:ext cx="2972435" cy="13677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6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altLang="zh-CN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的复杂查询功能</a:t>
            </a:r>
          </a:p>
          <a:p>
            <a:pPr eaLnBrk="1" hangingPunct="1"/>
            <a:r>
              <a:rPr lang="zh-CN" altLang="en-US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查询进行智能识别和优化 </a:t>
            </a:r>
          </a:p>
          <a:p>
            <a:pPr eaLnBrk="1" hangingPunct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实现对应前端的调整。       </a:t>
            </a:r>
            <a:endParaRPr lang="zh-CN" altLang="en-US" dirty="0"/>
          </a:p>
        </p:txBody>
      </p:sp>
      <p:sp>
        <p:nvSpPr>
          <p:cNvPr id="38" name="内容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680075" y="5053330"/>
            <a:ext cx="3823335" cy="16344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6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altLang="zh-CN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的简单查询</a:t>
            </a:r>
          </a:p>
          <a:p>
            <a:pPr eaLnBrk="1" hangingPunct="1"/>
            <a:r>
              <a:rPr lang="zh-CN" altLang="en-US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前端搭建能够实现查询的页面。 </a:t>
            </a:r>
          </a:p>
          <a:p>
            <a:pPr eaLnBrk="1" hangingPunct="1"/>
            <a:r>
              <a:rPr lang="zh-CN" altLang="en-US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将搭建的能够显示知识图谱的界面框架与用Echarts实现的可视化整合测试。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endParaRPr lang="zh-CN" altLang="en-US" dirty="0"/>
          </a:p>
        </p:txBody>
      </p:sp>
      <p:sp>
        <p:nvSpPr>
          <p:cNvPr id="39" name="内容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9668510" y="1248410"/>
            <a:ext cx="2282190" cy="89090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 fontScale="6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将所有工作整合</a:t>
            </a:r>
          </a:p>
          <a:p>
            <a:pPr eaLnBrk="1" hangingPunct="1"/>
            <a:r>
              <a:rPr lang="zh-CN" altLang="en-US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完成项目答辩</a:t>
            </a:r>
            <a:r>
              <a:rPr lang="en-US" altLang="zh-CN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3000" dirty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r="1040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62000"/>
                </a:schemeClr>
              </a:gs>
              <a:gs pos="78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270660" y="2454537"/>
            <a:ext cx="8035390" cy="2503293"/>
            <a:chOff x="-47875" y="2376419"/>
            <a:chExt cx="8035390" cy="2503293"/>
          </a:xfrm>
        </p:grpSpPr>
        <p:grpSp>
          <p:nvGrpSpPr>
            <p:cNvPr id="12" name="组合 11"/>
            <p:cNvGrpSpPr/>
            <p:nvPr/>
          </p:nvGrpSpPr>
          <p:grpSpPr>
            <a:xfrm>
              <a:off x="-47875" y="2376419"/>
              <a:ext cx="8035390" cy="2503293"/>
              <a:chOff x="2092860" y="2828835"/>
              <a:chExt cx="8035390" cy="2503293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2092860" y="2828835"/>
                <a:ext cx="80062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000" b="1" dirty="0">
                    <a:solidFill>
                      <a:srgbClr val="7E0C6E"/>
                    </a:solidFill>
                    <a:latin typeface="+mj-ea"/>
                    <a:ea typeface="+mj-ea"/>
                  </a:rPr>
                  <a:t>谢谢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2121970" y="4810158"/>
                <a:ext cx="8006280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7E0C6E"/>
                    </a:solidFill>
                    <a:latin typeface="+mj-ea"/>
                    <a:ea typeface="+mj-ea"/>
                  </a:rPr>
                  <a:t>汇报人：十四组全体成员</a:t>
                </a: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-47875" y="3402010"/>
              <a:ext cx="8006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>
                  <a:solidFill>
                    <a:srgbClr val="A966A0"/>
                  </a:solidFill>
                  <a:latin typeface="+mj-ea"/>
                  <a:ea typeface="+mj-ea"/>
                </a:rPr>
                <a:t>THANKS</a:t>
              </a:r>
              <a:endParaRPr lang="zh-CN" altLang="en-US" sz="2000" b="1" dirty="0">
                <a:solidFill>
                  <a:srgbClr val="A966A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3231644" y="4029788"/>
            <a:ext cx="5346700" cy="45719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253998" y="2048465"/>
            <a:ext cx="5346700" cy="45719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60" y="892015"/>
            <a:ext cx="2202280" cy="77926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994860" y="6160712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7E0C6E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rial" panose="020B0604020202020204" pitchFamily="34" charset="0"/>
              </a:rPr>
              <a:t>允公允能 日新月异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7750" y="361704"/>
            <a:ext cx="19270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项目需求</a:t>
            </a:r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2803525" y="1220470"/>
            <a:ext cx="3159760" cy="1840865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051175" y="1605280"/>
            <a:ext cx="2665095" cy="619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sz="1400" b="1" dirty="0">
                <a:solidFill>
                  <a:schemeClr val="bg1"/>
                </a:solidFill>
                <a:latin typeface="+mn-ea"/>
              </a:rPr>
              <a:t>《哈利波特》系列小说中涉及许多人物与组织以及它们之间复杂的关系，包括亲友关系、敌对关系、师生关系等。</a:t>
            </a:r>
          </a:p>
        </p:txBody>
      </p:sp>
      <p:sp>
        <p:nvSpPr>
          <p:cNvPr id="4" name="右箭头 3"/>
          <p:cNvSpPr/>
          <p:nvPr/>
        </p:nvSpPr>
        <p:spPr>
          <a:xfrm>
            <a:off x="6188710" y="2117725"/>
            <a:ext cx="982980" cy="2279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7397115" y="1220470"/>
            <a:ext cx="3159760" cy="1840865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644765" y="1605280"/>
            <a:ext cx="2665095" cy="619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sz="1400" b="1" dirty="0">
                <a:solidFill>
                  <a:schemeClr val="bg1"/>
                </a:solidFill>
                <a:latin typeface="+mn-ea"/>
              </a:rPr>
              <a:t>构建知识图谱，直观地展示小说中的各种复杂的联系，帮助读者更好地理解小说中的情节和角色之间的关联。</a:t>
            </a:r>
          </a:p>
        </p:txBody>
      </p:sp>
      <p:pic>
        <p:nvPicPr>
          <p:cNvPr id="67" name="图片 6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10"/>
          <a:stretch>
            <a:fillRect/>
          </a:stretch>
        </p:blipFill>
        <p:spPr>
          <a:xfrm>
            <a:off x="0" y="2040890"/>
            <a:ext cx="2557780" cy="4149090"/>
          </a:xfrm>
          <a:custGeom>
            <a:avLst/>
            <a:gdLst>
              <a:gd name="connsiteX0" fmla="*/ 0 w 3634385"/>
              <a:gd name="connsiteY0" fmla="*/ 0 h 5893931"/>
              <a:gd name="connsiteX1" fmla="*/ 3634385 w 3634385"/>
              <a:gd name="connsiteY1" fmla="*/ 0 h 5893931"/>
              <a:gd name="connsiteX2" fmla="*/ 3634385 w 3634385"/>
              <a:gd name="connsiteY2" fmla="*/ 5893931 h 5893931"/>
              <a:gd name="connsiteX3" fmla="*/ 0 w 3634385"/>
              <a:gd name="connsiteY3" fmla="*/ 5893931 h 589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4385" h="5893931">
                <a:moveTo>
                  <a:pt x="0" y="0"/>
                </a:moveTo>
                <a:lnTo>
                  <a:pt x="3634385" y="0"/>
                </a:lnTo>
                <a:lnTo>
                  <a:pt x="3634385" y="5893931"/>
                </a:lnTo>
                <a:lnTo>
                  <a:pt x="0" y="5893931"/>
                </a:lnTo>
                <a:close/>
              </a:path>
            </a:pathLst>
          </a:custGeom>
          <a:effectLst/>
        </p:spPr>
      </p:pic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3503295" y="3649345"/>
            <a:ext cx="6195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b="1" dirty="0">
                <a:solidFill>
                  <a:srgbClr val="7E0C6E"/>
                </a:solidFill>
                <a:latin typeface="+mn-ea"/>
              </a:rPr>
              <a:t>《哈利波特》系列小说在文学界和全球读者中拥有非常重要的地位和影响力</a:t>
            </a:r>
            <a:r>
              <a:rPr lang="zh-CN" sz="1400" b="1" dirty="0">
                <a:solidFill>
                  <a:srgbClr val="7E0C6E"/>
                </a:solidFill>
                <a:latin typeface="+mn-ea"/>
              </a:rPr>
              <a:t>。</a:t>
            </a: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3207385" y="5342890"/>
            <a:ext cx="7412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dirty="0">
                <a:solidFill>
                  <a:srgbClr val="7E0C6E"/>
                </a:solidFill>
                <a:latin typeface="+mj-ea"/>
                <a:ea typeface="+mj-ea"/>
              </a:rPr>
              <a:t>Forever Do not believe any thing is capable of thinking independently, unless you see it to where the minds of the Tibetan.</a:t>
            </a: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3743960" y="4127500"/>
            <a:ext cx="6195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400" b="1" dirty="0">
                <a:solidFill>
                  <a:srgbClr val="7E0C6E"/>
                </a:solidFill>
                <a:latin typeface="+mn-ea"/>
              </a:rPr>
              <a:t>网络上已经有多种形式的对于《哈利波特》系列小说内容的展示，其中比较典型的是百度《哈利·波特》关系图和哈利·波特中文维基网站。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8215" y="361704"/>
            <a:ext cx="19270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项目需求</a:t>
            </a:r>
          </a:p>
        </p:txBody>
      </p:sp>
      <p:sp>
        <p:nvSpPr>
          <p:cNvPr id="3" name="矩形 2"/>
          <p:cNvSpPr/>
          <p:nvPr/>
        </p:nvSpPr>
        <p:spPr>
          <a:xfrm>
            <a:off x="463550" y="1287780"/>
            <a:ext cx="7285990" cy="3969385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18160" y="1365250"/>
            <a:ext cx="7152640" cy="381444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2263140" y="5514340"/>
            <a:ext cx="271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百度《哈利·波特》人物关系图</a:t>
            </a: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7953375" y="1287780"/>
            <a:ext cx="3578860" cy="3968750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8140700" y="1583055"/>
            <a:ext cx="3204845" cy="619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优点：直观地看出列出的各个人物之间的人物关系</a:t>
            </a:r>
          </a:p>
          <a:p>
            <a:pPr algn="just"/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231505" y="2329815"/>
            <a:ext cx="3204845" cy="361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缺点：</a:t>
            </a:r>
          </a:p>
          <a:p>
            <a:pPr algn="just"/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8231505" y="2691765"/>
            <a:ext cx="3204845" cy="619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1400" b="1" dirty="0">
                <a:solidFill>
                  <a:schemeClr val="bg1"/>
                </a:solidFill>
                <a:latin typeface="+mn-ea"/>
                <a:sym typeface="+mn-ea"/>
              </a:rPr>
              <a:t>·仅仅抽取出了《哈利·波特》中很少一部分的人物来构造人物关系</a:t>
            </a:r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244205" y="3241675"/>
            <a:ext cx="3204845" cy="619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1400" b="1" dirty="0">
                <a:solidFill>
                  <a:schemeClr val="bg1"/>
                </a:solidFill>
                <a:latin typeface="+mn-ea"/>
                <a:sym typeface="+mn-ea"/>
              </a:rPr>
              <a:t>·只能展示某个节点为中心的关系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，关系单薄，缺乏拓展。</a:t>
            </a: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8256905" y="3745865"/>
            <a:ext cx="3204845" cy="619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1400" b="1" dirty="0">
                <a:solidFill>
                  <a:schemeClr val="bg1"/>
                </a:solidFill>
                <a:latin typeface="+mn-ea"/>
                <a:sym typeface="+mn-ea"/>
              </a:rPr>
              <a:t>·仅仅只有人物之间的关系，比较单一，缺乏其它类型如组织等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。</a:t>
            </a: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8327390" y="4318000"/>
            <a:ext cx="3204845" cy="619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1400" b="1" dirty="0">
                <a:solidFill>
                  <a:schemeClr val="bg1"/>
                </a:solidFill>
                <a:latin typeface="+mn-ea"/>
                <a:sym typeface="+mn-ea"/>
              </a:rPr>
              <a:t>·页面中虽有搜索功能，但只能输入人名进行搜索，并不能对自然语言进行处理。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8215" y="361704"/>
            <a:ext cx="19270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项目需求</a:t>
            </a:r>
          </a:p>
        </p:txBody>
      </p:sp>
      <p:sp>
        <p:nvSpPr>
          <p:cNvPr id="3" name="矩形 2"/>
          <p:cNvSpPr/>
          <p:nvPr/>
        </p:nvSpPr>
        <p:spPr>
          <a:xfrm>
            <a:off x="612140" y="952500"/>
            <a:ext cx="5512435" cy="4304665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2263140" y="5514340"/>
            <a:ext cx="271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哈利</a:t>
            </a:r>
            <a:r>
              <a:rPr lang="en-US" altLang="zh-CN" sz="1400" b="1" dirty="0">
                <a:solidFill>
                  <a:srgbClr val="7E0C6E"/>
                </a:solidFill>
                <a:latin typeface="+mj-ea"/>
                <a:ea typeface="+mj-ea"/>
              </a:rPr>
              <a:t>·</a:t>
            </a: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波特中文维基网站</a:t>
            </a: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7150100" y="1066165"/>
            <a:ext cx="3578860" cy="3333115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463155" y="1421130"/>
            <a:ext cx="3204845" cy="619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优点：</a:t>
            </a:r>
          </a:p>
          <a:p>
            <a:pPr algn="just"/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与百度《哈利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·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波特》人物关系图相比具有更加丰富和详细的信息（多实体、多类别、多关系）。</a:t>
            </a:r>
          </a:p>
          <a:p>
            <a:pPr algn="just"/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7524115" y="2460625"/>
            <a:ext cx="3204845" cy="361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缺点：</a:t>
            </a:r>
          </a:p>
          <a:p>
            <a:pPr algn="just"/>
            <a:endParaRPr lang="zh-CN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7463155" y="2893695"/>
            <a:ext cx="3204845" cy="410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1400" b="1" dirty="0">
                <a:solidFill>
                  <a:schemeClr val="bg1"/>
                </a:solidFill>
                <a:latin typeface="+mn-ea"/>
                <a:sym typeface="+mn-ea"/>
              </a:rPr>
              <a:t>·</a:t>
            </a:r>
            <a:r>
              <a:rPr lang="zh-CN" sz="1400" b="1" dirty="0">
                <a:solidFill>
                  <a:schemeClr val="bg1"/>
                </a:solidFill>
                <a:latin typeface="+mn-ea"/>
                <a:sym typeface="+mn-ea"/>
              </a:rPr>
              <a:t>不够直观，关系都只是以文字展示。</a:t>
            </a: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7463155" y="3375025"/>
            <a:ext cx="3149600" cy="619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1400" b="1" dirty="0">
                <a:solidFill>
                  <a:schemeClr val="bg1"/>
                </a:solidFill>
                <a:latin typeface="+mn-ea"/>
                <a:sym typeface="+mn-ea"/>
              </a:rPr>
              <a:t>·</a:t>
            </a:r>
            <a:r>
              <a:rPr lang="zh-CN" sz="1400" b="1" dirty="0">
                <a:solidFill>
                  <a:schemeClr val="bg1"/>
                </a:solidFill>
                <a:latin typeface="+mn-ea"/>
                <a:sym typeface="+mn-ea"/>
              </a:rPr>
              <a:t>与百度《哈利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  <a:sym typeface="+mn-ea"/>
              </a:rPr>
              <a:t>·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sym typeface="+mn-ea"/>
              </a:rPr>
              <a:t>波特</a:t>
            </a:r>
            <a:r>
              <a:rPr lang="zh-CN" sz="1400" b="1" dirty="0">
                <a:solidFill>
                  <a:schemeClr val="bg1"/>
                </a:solidFill>
                <a:latin typeface="+mn-ea"/>
                <a:sym typeface="+mn-ea"/>
              </a:rPr>
              <a:t>》任务关系图类似，只能展示以一个实体为中心的相关关系，关系缺乏拓展。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66750" y="1014095"/>
            <a:ext cx="5407025" cy="4221480"/>
          </a:xfrm>
          <a:prstGeom prst="rect">
            <a:avLst/>
          </a:prstGeom>
        </p:spPr>
      </p:pic>
      <p:sp>
        <p:nvSpPr>
          <p:cNvPr id="24" name="矩形: 圆角 6"/>
          <p:cNvSpPr/>
          <p:nvPr>
            <p:custDataLst>
              <p:tags r:id="rId8"/>
            </p:custDataLst>
          </p:nvPr>
        </p:nvSpPr>
        <p:spPr>
          <a:xfrm>
            <a:off x="6847840" y="4683760"/>
            <a:ext cx="4968240" cy="1233170"/>
          </a:xfrm>
          <a:prstGeom prst="roundRect">
            <a:avLst/>
          </a:prstGeom>
          <a:solidFill>
            <a:srgbClr val="EEE8E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7003415" y="4902200"/>
            <a:ext cx="4435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None/>
            </a:pPr>
            <a:r>
              <a:rPr lang="zh-CN" altLang="en-US" sz="1400" b="1" dirty="0">
                <a:solidFill>
                  <a:srgbClr val="7E0C6E"/>
                </a:solidFill>
                <a:latin typeface="+mj-ea"/>
                <a:ea typeface="+mj-ea"/>
              </a:rPr>
              <a:t>目标：期望能结合两者的优点，尽量避开两者的缺点，搭建一个内容丰富、关系直观、能进行关系拓展同时能基于自然语言搜索的可视化知识图谱项目。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r="1040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bg1">
                  <a:alpha val="62000"/>
                </a:schemeClr>
              </a:gs>
              <a:gs pos="78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0" y="843732"/>
            <a:ext cx="1469305" cy="519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6985" y="3019343"/>
            <a:ext cx="8006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7E0C6E"/>
                </a:solidFill>
                <a:latin typeface="+mj-ea"/>
                <a:ea typeface="+mj-ea"/>
              </a:rPr>
              <a:t>前端设计</a:t>
            </a:r>
          </a:p>
        </p:txBody>
      </p:sp>
      <p:sp>
        <p:nvSpPr>
          <p:cNvPr id="10" name="矩形 9"/>
          <p:cNvSpPr/>
          <p:nvPr/>
        </p:nvSpPr>
        <p:spPr>
          <a:xfrm>
            <a:off x="962610" y="4052647"/>
            <a:ext cx="5346700" cy="45719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22570" y="1366727"/>
            <a:ext cx="800628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i="1" dirty="0">
                <a:solidFill>
                  <a:srgbClr val="7E0C6E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97262" y="2074614"/>
            <a:ext cx="80062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7E0C6E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Part One</a:t>
            </a:r>
            <a:endParaRPr lang="zh-CN" altLang="en-US" sz="4400" b="1" dirty="0">
              <a:solidFill>
                <a:srgbClr val="7E0C6E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8499" y="4369716"/>
            <a:ext cx="800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A966A0"/>
                </a:solidFill>
                <a:latin typeface="+mj-ea"/>
                <a:ea typeface="+mj-ea"/>
              </a:rPr>
              <a:t>flask</a:t>
            </a:r>
            <a:r>
              <a:rPr lang="zh-CN" altLang="en-US" sz="2000" b="1" dirty="0">
                <a:solidFill>
                  <a:srgbClr val="A966A0"/>
                </a:solidFill>
                <a:latin typeface="+mj-ea"/>
                <a:ea typeface="+mj-ea"/>
              </a:rPr>
              <a:t>，</a:t>
            </a:r>
            <a:r>
              <a:rPr lang="en-US" altLang="zh-CN" sz="2000" b="1" dirty="0">
                <a:solidFill>
                  <a:srgbClr val="A966A0"/>
                </a:solidFill>
                <a:latin typeface="+mj-ea"/>
                <a:ea typeface="+mj-ea"/>
              </a:rPr>
              <a:t>web</a:t>
            </a:r>
            <a:r>
              <a:rPr lang="zh-CN" altLang="en-US" sz="2000" b="1" dirty="0">
                <a:solidFill>
                  <a:srgbClr val="A966A0"/>
                </a:solidFill>
                <a:latin typeface="+mj-ea"/>
                <a:ea typeface="+mj-ea"/>
              </a:rPr>
              <a:t>搭建</a:t>
            </a:r>
          </a:p>
        </p:txBody>
      </p:sp>
      <p:pic>
        <p:nvPicPr>
          <p:cNvPr id="17" name="图形 16" descr="标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272" y="557404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r="1040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bg1">
                  <a:alpha val="62000"/>
                </a:schemeClr>
              </a:gs>
              <a:gs pos="78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4" r="10404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bg1">
                  <a:alpha val="62000"/>
                </a:schemeClr>
              </a:gs>
              <a:gs pos="78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0" y="843732"/>
            <a:ext cx="1469305" cy="5199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6985" y="3019343"/>
            <a:ext cx="8006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7E0C6E"/>
                </a:solidFill>
                <a:latin typeface="+mj-ea"/>
                <a:ea typeface="+mj-ea"/>
              </a:rPr>
              <a:t>数据获取与处理</a:t>
            </a:r>
          </a:p>
        </p:txBody>
      </p:sp>
      <p:sp>
        <p:nvSpPr>
          <p:cNvPr id="10" name="矩形 9"/>
          <p:cNvSpPr/>
          <p:nvPr/>
        </p:nvSpPr>
        <p:spPr>
          <a:xfrm>
            <a:off x="962610" y="4052647"/>
            <a:ext cx="5346700" cy="45719"/>
          </a:xfrm>
          <a:prstGeom prst="rect">
            <a:avLst/>
          </a:prstGeom>
          <a:solidFill>
            <a:srgbClr val="7E0C6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22570" y="1366727"/>
            <a:ext cx="80062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i="1" dirty="0">
                <a:solidFill>
                  <a:srgbClr val="7E0C6E"/>
                </a:solidFill>
                <a:latin typeface="+mj-ea"/>
                <a:ea typeface="+mj-ea"/>
              </a:rPr>
              <a:t>2</a:t>
            </a:r>
            <a:endParaRPr lang="zh-CN" altLang="en-US" sz="11500" b="1" i="1" dirty="0">
              <a:solidFill>
                <a:srgbClr val="7E0C6E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97262" y="2074614"/>
            <a:ext cx="8006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7E0C6E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Part Two</a:t>
            </a:r>
            <a:endParaRPr lang="zh-CN" altLang="en-US" sz="4400" b="1" dirty="0">
              <a:solidFill>
                <a:srgbClr val="7E0C6E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38499" y="4369716"/>
            <a:ext cx="800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966A0"/>
                </a:solidFill>
                <a:latin typeface="+mj-ea"/>
                <a:ea typeface="+mj-ea"/>
              </a:rPr>
              <a:t>爬虫、实体识别</a:t>
            </a:r>
          </a:p>
        </p:txBody>
      </p:sp>
      <p:pic>
        <p:nvPicPr>
          <p:cNvPr id="17" name="图形 16" descr="标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272" y="557404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0"/>
          <p:cNvSpPr/>
          <p:nvPr>
            <p:custDataLst>
              <p:tags r:id="rId1"/>
            </p:custDataLst>
          </p:nvPr>
        </p:nvSpPr>
        <p:spPr>
          <a:xfrm>
            <a:off x="6906895" y="3626485"/>
            <a:ext cx="4450715" cy="640080"/>
          </a:xfrm>
          <a:prstGeom prst="roundRect">
            <a:avLst/>
          </a:prstGeom>
          <a:solidFill>
            <a:srgbClr val="EEE8E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8215" y="361704"/>
            <a:ext cx="19270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2.1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实体获取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10540" y="1734675"/>
            <a:ext cx="6282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</a:rPr>
              <a:t>南开大学（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Nankai University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），简称“南开”，由中华人民共和国教育部直属，中央直管副部级建制，位列国家首批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211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工程、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985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工程、世界一流大学和一流学科建设高校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23265" y="1797050"/>
            <a:ext cx="5292090" cy="3613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7865" y="1773555"/>
            <a:ext cx="5332730" cy="3708400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23265" y="1109345"/>
            <a:ext cx="3869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哈利</a:t>
            </a:r>
            <a:r>
              <a:rPr lang="en-US" altLang="zh-CN" sz="2000" b="1" dirty="0">
                <a:solidFill>
                  <a:srgbClr val="7E0C6E"/>
                </a:solidFill>
                <a:latin typeface="+mj-ea"/>
                <a:ea typeface="+mj-ea"/>
              </a:rPr>
              <a:t>·</a:t>
            </a:r>
            <a:r>
              <a:rPr lang="zh-CN" altLang="en-US" sz="2000" b="1" dirty="0">
                <a:solidFill>
                  <a:srgbClr val="7E0C6E"/>
                </a:solidFill>
                <a:latin typeface="+mj-ea"/>
                <a:ea typeface="+mj-ea"/>
              </a:rPr>
              <a:t>波特中文维基网站</a:t>
            </a:r>
          </a:p>
        </p:txBody>
      </p:sp>
      <p:sp>
        <p:nvSpPr>
          <p:cNvPr id="9" name="矩形: 圆角 10"/>
          <p:cNvSpPr/>
          <p:nvPr>
            <p:custDataLst>
              <p:tags r:id="rId4"/>
            </p:custDataLst>
          </p:nvPr>
        </p:nvSpPr>
        <p:spPr>
          <a:xfrm>
            <a:off x="6906895" y="1954530"/>
            <a:ext cx="4450715" cy="1565910"/>
          </a:xfrm>
          <a:prstGeom prst="roundRect">
            <a:avLst/>
          </a:prstGeom>
          <a:solidFill>
            <a:srgbClr val="EEE8E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90715" y="1440815"/>
            <a:ext cx="3083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7030A0"/>
                </a:solidFill>
              </a:rPr>
              <a:t>页面特点：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7167245" y="2118360"/>
            <a:ext cx="37071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 dirty="0">
                <a:latin typeface="+mj-ea"/>
                <a:ea typeface="+mj-ea"/>
              </a:rPr>
              <a:t>（1）链接为：https://harrypotter.fandom.com/zh/wiki/Category:* 的形式，*表示某⼀实体类别。</a:t>
            </a: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6990715" y="3762375"/>
            <a:ext cx="403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类别中的实体名称以字典序给出</a:t>
            </a:r>
            <a:r>
              <a:rPr lang="en-US" altLang="zh-CN" b="1"/>
              <a:t>。</a:t>
            </a:r>
          </a:p>
        </p:txBody>
      </p:sp>
      <p:sp>
        <p:nvSpPr>
          <p:cNvPr id="19" name="矩形: 圆角 10"/>
          <p:cNvSpPr/>
          <p:nvPr>
            <p:custDataLst>
              <p:tags r:id="rId7"/>
            </p:custDataLst>
          </p:nvPr>
        </p:nvSpPr>
        <p:spPr>
          <a:xfrm>
            <a:off x="6943090" y="4403090"/>
            <a:ext cx="4450715" cy="1093470"/>
          </a:xfrm>
          <a:prstGeom prst="roundRect">
            <a:avLst/>
          </a:prstGeom>
          <a:solidFill>
            <a:srgbClr val="EEE8E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7059295" y="4525010"/>
            <a:ext cx="4034155" cy="971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b="1"/>
              <a:t>页面中不仅有实体的名称，还有相关的其它类别，如“Category: 邓布利多军”。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IzNzI4NDc1NDA1ZDQ2Y2RhOGFmMmNhNWQ1MWIwZGIifQ=="/>
  <p:tag name="KSO_WPP_MARK_KEY" val="f0cbd1e3-d56b-43b3-8d6d-1ddc7620b5d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5e6ee02-1c1b-44b2-b14e-a1878b705671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1652</Words>
  <Application>Microsoft Office PowerPoint</Application>
  <PresentationFormat>宽屏</PresentationFormat>
  <Paragraphs>229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方正粗黑宋简体</vt:lpstr>
      <vt:lpstr>方正姚体</vt:lpstr>
      <vt:lpstr>华光小标宋_CNKI</vt:lpstr>
      <vt:lpstr>宋体</vt:lpstr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唐 明昊</cp:lastModifiedBy>
  <cp:revision>18</cp:revision>
  <dcterms:created xsi:type="dcterms:W3CDTF">2020-04-28T06:42:00Z</dcterms:created>
  <dcterms:modified xsi:type="dcterms:W3CDTF">2023-07-21T00:55:48Z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6740073C88324A7396E20DB0253AE07B_13</vt:lpwstr>
  </property>
</Properties>
</file>